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95" r:id="rId2"/>
    <p:sldId id="256" r:id="rId3"/>
    <p:sldId id="257" r:id="rId4"/>
    <p:sldId id="292" r:id="rId5"/>
    <p:sldId id="294" r:id="rId6"/>
    <p:sldId id="259" r:id="rId7"/>
    <p:sldId id="260" r:id="rId8"/>
    <p:sldId id="261" r:id="rId9"/>
    <p:sldId id="262" r:id="rId10"/>
    <p:sldId id="263" r:id="rId11"/>
    <p:sldId id="281" r:id="rId12"/>
    <p:sldId id="264" r:id="rId13"/>
    <p:sldId id="282" r:id="rId14"/>
    <p:sldId id="268" r:id="rId15"/>
    <p:sldId id="269" r:id="rId16"/>
    <p:sldId id="284" r:id="rId17"/>
    <p:sldId id="285" r:id="rId18"/>
    <p:sldId id="286" r:id="rId19"/>
    <p:sldId id="270" r:id="rId20"/>
    <p:sldId id="293" r:id="rId21"/>
    <p:sldId id="283" r:id="rId22"/>
    <p:sldId id="291" r:id="rId23"/>
    <p:sldId id="265" r:id="rId24"/>
    <p:sldId id="266" r:id="rId25"/>
    <p:sldId id="267" r:id="rId26"/>
    <p:sldId id="287" r:id="rId27"/>
    <p:sldId id="272" r:id="rId28"/>
    <p:sldId id="273" r:id="rId29"/>
    <p:sldId id="274" r:id="rId30"/>
    <p:sldId id="275" r:id="rId31"/>
    <p:sldId id="276" r:id="rId32"/>
    <p:sldId id="277" r:id="rId33"/>
    <p:sldId id="290" r:id="rId34"/>
    <p:sldId id="289" r:id="rId35"/>
    <p:sldId id="278" r:id="rId36"/>
    <p:sldId id="279" r:id="rId37"/>
    <p:sldId id="288" r:id="rId38"/>
    <p:sldId id="280" r:id="rId39"/>
    <p:sldId id="258" r:id="rId4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786" y="-28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3/26/2016</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3/26/2016</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3/26/2016</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3/26/2016</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3/26/2016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3/26/2016</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3/26/2016</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3/26/2016</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3/26/2016</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3/26/2016</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scdecision.in/volume/42/917"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vakilno1.com/bareacts/crpc/criminal-procedure-code-1973.ht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www.indiankanoon.org/doc/71431/"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dirty="0"/>
          </a:p>
        </p:txBody>
      </p:sp>
      <p:sp>
        <p:nvSpPr>
          <p:cNvPr id="5" name="Subtitle 4"/>
          <p:cNvSpPr>
            <a:spLocks noGrp="1"/>
          </p:cNvSpPr>
          <p:nvPr>
            <p:ph type="subTitle" idx="1"/>
          </p:nvPr>
        </p:nvSpPr>
        <p:spPr/>
        <p:txBody>
          <a:bodyPr/>
          <a:lstStyle/>
          <a:p>
            <a:endParaRPr lang="en-US" dirty="0"/>
          </a:p>
        </p:txBody>
      </p:sp>
      <p:pic>
        <p:nvPicPr>
          <p:cNvPr id="1027" name="Picture 3" descr="C:\Documents and Settings\NJA\Desktop\Image.JPG"/>
          <p:cNvPicPr>
            <a:picLocks noChangeAspect="1" noChangeArrowheads="1"/>
          </p:cNvPicPr>
          <p:nvPr/>
        </p:nvPicPr>
        <p:blipFill>
          <a:blip r:embed="rId2" cstate="print"/>
          <a:srcRect/>
          <a:stretch>
            <a:fillRect/>
          </a:stretch>
        </p:blipFill>
        <p:spPr bwMode="auto">
          <a:xfrm>
            <a:off x="0" y="0"/>
            <a:ext cx="9144000" cy="6928701"/>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lbertus" pitchFamily="34" charset="0"/>
              </a:rPr>
              <a:t>Circumstantial evidence- Complex</a:t>
            </a:r>
            <a:endParaRPr lang="en-US" dirty="0">
              <a:latin typeface="Albertus" pitchFamily="34" charset="0"/>
            </a:endParaRPr>
          </a:p>
        </p:txBody>
      </p:sp>
      <p:sp>
        <p:nvSpPr>
          <p:cNvPr id="3" name="Content Placeholder 2"/>
          <p:cNvSpPr>
            <a:spLocks noGrp="1"/>
          </p:cNvSpPr>
          <p:nvPr>
            <p:ph idx="1"/>
          </p:nvPr>
        </p:nvSpPr>
        <p:spPr/>
        <p:txBody>
          <a:bodyPr>
            <a:normAutofit lnSpcReduction="10000"/>
          </a:bodyPr>
          <a:lstStyle/>
          <a:p>
            <a:r>
              <a:rPr lang="en-US" dirty="0" smtClean="0"/>
              <a:t>Circumstantial evidence is more complex. A witness did not see the stabbing. The witness did see the defendant go into the house carrying a knife. The witness heard a scream inside the house and saw the defendant run out, not carrying the knife. The victim is later found inside with a knife in her back. A reasonable inference is that the defendant stabbed the victim. Whether that fact is true will determine if the defendant is guilty.</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lbertus" pitchFamily="34" charset="0"/>
              </a:rPr>
              <a:t>crimes scene investigations</a:t>
            </a:r>
            <a:endParaRPr lang="en-US" dirty="0">
              <a:latin typeface="Albertus" pitchFamily="34" charset="0"/>
            </a:endParaRPr>
          </a:p>
        </p:txBody>
      </p:sp>
      <p:sp>
        <p:nvSpPr>
          <p:cNvPr id="3" name="Content Placeholder 2"/>
          <p:cNvSpPr>
            <a:spLocks noGrp="1"/>
          </p:cNvSpPr>
          <p:nvPr>
            <p:ph idx="1"/>
          </p:nvPr>
        </p:nvSpPr>
        <p:spPr/>
        <p:txBody>
          <a:bodyPr/>
          <a:lstStyle/>
          <a:p>
            <a:r>
              <a:rPr lang="en-US" dirty="0" smtClean="0"/>
              <a:t>The proper recognition, documentation, reconstruction, submission of relevant evidence, and preservation of evidence is critically important in all crimes scene investigations.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8991600" cy="838200"/>
          </a:xfrm>
        </p:spPr>
        <p:txBody>
          <a:bodyPr>
            <a:normAutofit fontScale="90000"/>
          </a:bodyPr>
          <a:lstStyle/>
          <a:p>
            <a:pPr algn="ctr"/>
            <a:r>
              <a:rPr lang="en-US" dirty="0" smtClean="0">
                <a:latin typeface="Albertus" pitchFamily="34" charset="0"/>
              </a:rPr>
              <a:t>Weight of </a:t>
            </a:r>
            <a:r>
              <a:rPr lang="en-US" dirty="0" err="1" smtClean="0">
                <a:latin typeface="Albertus" pitchFamily="34" charset="0"/>
              </a:rPr>
              <a:t>circumstanstial</a:t>
            </a:r>
            <a:r>
              <a:rPr lang="en-US" dirty="0" smtClean="0">
                <a:latin typeface="Albertus" pitchFamily="34" charset="0"/>
              </a:rPr>
              <a:t> evidence</a:t>
            </a:r>
            <a:endParaRPr lang="en-US" dirty="0">
              <a:latin typeface="Albertus" pitchFamily="34" charset="0"/>
            </a:endParaRPr>
          </a:p>
        </p:txBody>
      </p:sp>
      <p:sp>
        <p:nvSpPr>
          <p:cNvPr id="3" name="Content Placeholder 2"/>
          <p:cNvSpPr>
            <a:spLocks noGrp="1"/>
          </p:cNvSpPr>
          <p:nvPr>
            <p:ph idx="1"/>
          </p:nvPr>
        </p:nvSpPr>
        <p:spPr>
          <a:xfrm>
            <a:off x="228600" y="1554162"/>
            <a:ext cx="8763000" cy="5303838"/>
          </a:xfrm>
        </p:spPr>
        <p:txBody>
          <a:bodyPr>
            <a:normAutofit fontScale="77500" lnSpcReduction="20000"/>
          </a:bodyPr>
          <a:lstStyle/>
          <a:p>
            <a:r>
              <a:rPr lang="en-US" dirty="0" smtClean="0"/>
              <a:t>It is a popular misconception that circumstantial evidence carries less weight or importance than direct evidence. This is only partly true. While direct evidence is generally seen as more powerful, most successful prosecutions rely greatly on circumstantial evidence. Circumstantial evidence often has an advantage over direct evidence because it is more difficult to suppress or fabricate.</a:t>
            </a:r>
          </a:p>
          <a:p>
            <a:r>
              <a:rPr lang="en-US" dirty="0" smtClean="0"/>
              <a:t>The law draws no distinction between circumstantial evidence and direct evidence in terms of weight or importance. Either type of evidence may be enough to establish guilt beyond a reasonable doubt, depending on the facts of the case as the jury finds them to be.</a:t>
            </a:r>
          </a:p>
          <a:p>
            <a:r>
              <a:rPr lang="en-US" b="1" dirty="0" smtClean="0"/>
              <a:t>Human agency may be faulty in expressing </a:t>
            </a:r>
            <a:r>
              <a:rPr lang="en-US" b="1" dirty="0" err="1" smtClean="0"/>
              <a:t>picturization</a:t>
            </a:r>
            <a:r>
              <a:rPr lang="en-US" b="1" dirty="0" smtClean="0"/>
              <a:t> of actual incident but the circumstances cannot fail. Therefore, many a times, it is aptly said that “men may tell  lies, but circumstances do not”.</a:t>
            </a:r>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91600" cy="838200"/>
          </a:xfrm>
        </p:spPr>
        <p:txBody>
          <a:bodyPr>
            <a:normAutofit fontScale="90000"/>
          </a:bodyPr>
          <a:lstStyle/>
          <a:p>
            <a:pPr algn="ctr"/>
            <a:r>
              <a:rPr lang="en-US" dirty="0" smtClean="0">
                <a:latin typeface="Albertus" pitchFamily="34" charset="0"/>
              </a:rPr>
              <a:t>five golden principles of circumstantial evidence</a:t>
            </a:r>
            <a:endParaRPr lang="en-US" dirty="0">
              <a:latin typeface="Albertus" pitchFamily="34" charset="0"/>
            </a:endParaRPr>
          </a:p>
        </p:txBody>
      </p:sp>
      <p:sp>
        <p:nvSpPr>
          <p:cNvPr id="3" name="Content Placeholder 2"/>
          <p:cNvSpPr>
            <a:spLocks noGrp="1"/>
          </p:cNvSpPr>
          <p:nvPr>
            <p:ph idx="1"/>
          </p:nvPr>
        </p:nvSpPr>
        <p:spPr>
          <a:xfrm>
            <a:off x="304800" y="1554162"/>
            <a:ext cx="8686800" cy="4999038"/>
          </a:xfrm>
        </p:spPr>
        <p:txBody>
          <a:bodyPr>
            <a:normAutofit fontScale="62500" lnSpcReduction="20000"/>
          </a:bodyPr>
          <a:lstStyle/>
          <a:p>
            <a:r>
              <a:rPr lang="en-US" b="1" dirty="0" err="1" smtClean="0"/>
              <a:t>Sharad</a:t>
            </a:r>
            <a:r>
              <a:rPr lang="en-US" b="1" dirty="0" smtClean="0"/>
              <a:t> v. State of Maharashtra</a:t>
            </a:r>
            <a:r>
              <a:rPr lang="en-US" dirty="0" smtClean="0"/>
              <a:t> (AIR 1984 SC 1622) </a:t>
            </a:r>
          </a:p>
          <a:p>
            <a:pPr>
              <a:buNone/>
            </a:pPr>
            <a:r>
              <a:rPr lang="en-US" dirty="0" smtClean="0"/>
              <a:t>	1) the circumstances from which the conclusion of guilt is to be drawn should be fully established. </a:t>
            </a:r>
          </a:p>
          <a:p>
            <a:pPr>
              <a:buNone/>
            </a:pPr>
            <a:r>
              <a:rPr lang="en-US" dirty="0" smtClean="0"/>
              <a:t>	2) the facts so established should be consistent only with the hypothesis of the guilt of the accused, that is to say, they should not be explainable on any other hypothesis except that the accused is guilty.</a:t>
            </a:r>
          </a:p>
          <a:p>
            <a:pPr>
              <a:buNone/>
            </a:pPr>
            <a:r>
              <a:rPr lang="en-US" dirty="0" smtClean="0"/>
              <a:t>	3) the circumstances should be of a conclusive nature and tendency unerringly pointing towards the guilt o</a:t>
            </a:r>
            <a:r>
              <a:rPr lang="en-US" i="1" dirty="0" smtClean="0"/>
              <a:t>f the accused</a:t>
            </a:r>
            <a:r>
              <a:rPr lang="en-US" dirty="0" smtClean="0"/>
              <a:t>.</a:t>
            </a:r>
          </a:p>
          <a:p>
            <a:pPr>
              <a:buNone/>
            </a:pPr>
            <a:r>
              <a:rPr lang="en-US" dirty="0" smtClean="0"/>
              <a:t>	4) they should exclude every possible hypothesis except the one to be proved, and</a:t>
            </a:r>
          </a:p>
          <a:p>
            <a:pPr>
              <a:buNone/>
            </a:pPr>
            <a:r>
              <a:rPr lang="en-US" dirty="0" smtClean="0"/>
              <a:t>	5) there must be a </a:t>
            </a:r>
            <a:r>
              <a:rPr lang="en-US" b="1" dirty="0" smtClean="0"/>
              <a:t>chain of evidence so complete </a:t>
            </a:r>
            <a:r>
              <a:rPr lang="en-US" dirty="0" smtClean="0"/>
              <a:t>as not to leave any reasonable ground for the conclusion consistent with the innocence of the accused and must show that in all human probability the act must have been done by the accused.</a:t>
            </a:r>
          </a:p>
          <a:p>
            <a:pPr>
              <a:buNone/>
            </a:pPr>
            <a:endParaRPr lang="en-US" dirty="0" smtClean="0"/>
          </a:p>
          <a:p>
            <a:pPr>
              <a:buNone/>
            </a:pPr>
            <a:r>
              <a:rPr lang="en-US" dirty="0" smtClean="0"/>
              <a:t>		These five golden principles, constitute the </a:t>
            </a:r>
            <a:r>
              <a:rPr lang="en-US" dirty="0" err="1" smtClean="0"/>
              <a:t>panchsheel</a:t>
            </a:r>
            <a:r>
              <a:rPr lang="en-US" dirty="0" smtClean="0"/>
              <a:t> of the proof of a case based on circumstantial evidence.”</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838200"/>
          </a:xfrm>
        </p:spPr>
        <p:txBody>
          <a:bodyPr>
            <a:normAutofit fontScale="90000"/>
          </a:bodyPr>
          <a:lstStyle/>
          <a:p>
            <a:pPr lvl="0" algn="ctr"/>
            <a:r>
              <a:rPr lang="en-US" dirty="0" smtClean="0">
                <a:latin typeface="Albertus" pitchFamily="34" charset="0"/>
              </a:rPr>
              <a:t>Principle of circumstantial evidence as laid down by SC</a:t>
            </a:r>
            <a:br>
              <a:rPr lang="en-US" dirty="0" smtClean="0">
                <a:latin typeface="Albertus" pitchFamily="34" charset="0"/>
              </a:rPr>
            </a:br>
            <a:endParaRPr lang="en-US" dirty="0">
              <a:latin typeface="Albertus" pitchFamily="34" charset="0"/>
            </a:endParaRPr>
          </a:p>
        </p:txBody>
      </p:sp>
      <p:sp>
        <p:nvSpPr>
          <p:cNvPr id="3" name="Content Placeholder 2"/>
          <p:cNvSpPr>
            <a:spLocks noGrp="1"/>
          </p:cNvSpPr>
          <p:nvPr>
            <p:ph idx="1"/>
          </p:nvPr>
        </p:nvSpPr>
        <p:spPr/>
        <p:txBody>
          <a:bodyPr>
            <a:normAutofit fontScale="70000" lnSpcReduction="20000"/>
          </a:bodyPr>
          <a:lstStyle/>
          <a:p>
            <a:r>
              <a:rPr lang="en-US" b="1" dirty="0" err="1" smtClean="0"/>
              <a:t>Shanti</a:t>
            </a:r>
            <a:r>
              <a:rPr lang="en-US" b="1" dirty="0" smtClean="0"/>
              <a:t> Devi vs. State of Rajasthan </a:t>
            </a:r>
            <a:r>
              <a:rPr lang="en-US" dirty="0" smtClean="0"/>
              <a:t>[CRIMINAL APPEAL NO. 954 OF 2005].</a:t>
            </a:r>
          </a:p>
          <a:p>
            <a:pPr>
              <a:buNone/>
            </a:pPr>
            <a:r>
              <a:rPr lang="en-US" i="1" dirty="0" smtClean="0"/>
              <a:t>	“The principles can be set out as under:</a:t>
            </a:r>
            <a:endParaRPr lang="en-US" dirty="0" smtClean="0"/>
          </a:p>
          <a:p>
            <a:pPr>
              <a:buNone/>
            </a:pPr>
            <a:r>
              <a:rPr lang="en-US" i="1" dirty="0" smtClean="0"/>
              <a:t>	(</a:t>
            </a:r>
            <a:r>
              <a:rPr lang="en-US" i="1" dirty="0" err="1" smtClean="0"/>
              <a:t>i</a:t>
            </a:r>
            <a:r>
              <a:rPr lang="en-US" i="1" dirty="0" smtClean="0"/>
              <a:t>)</a:t>
            </a:r>
            <a:r>
              <a:rPr lang="en-US" dirty="0" smtClean="0"/>
              <a:t>                 </a:t>
            </a:r>
            <a:r>
              <a:rPr lang="en-US" i="1" dirty="0" smtClean="0"/>
              <a:t>The circumstances from which an interference of guilt is sought to be proved must be conjointly or firmly established.</a:t>
            </a:r>
            <a:endParaRPr lang="en-US" dirty="0" smtClean="0"/>
          </a:p>
          <a:p>
            <a:pPr>
              <a:buNone/>
            </a:pPr>
            <a:r>
              <a:rPr lang="en-US" i="1" dirty="0" smtClean="0"/>
              <a:t>	(ii)</a:t>
            </a:r>
            <a:r>
              <a:rPr lang="en-US" dirty="0" smtClean="0"/>
              <a:t>               </a:t>
            </a:r>
            <a:r>
              <a:rPr lang="en-US" i="1" dirty="0" smtClean="0"/>
              <a:t>The circumstances should be of a definite tendency unerringly pointing towards the guilt of the accused.</a:t>
            </a:r>
            <a:endParaRPr lang="en-US" dirty="0" smtClean="0"/>
          </a:p>
          <a:p>
            <a:pPr>
              <a:buNone/>
            </a:pPr>
            <a:r>
              <a:rPr lang="en-US" i="1" dirty="0" smtClean="0"/>
              <a:t>	(iii)</a:t>
            </a:r>
            <a:r>
              <a:rPr lang="en-US" dirty="0" smtClean="0"/>
              <a:t>             </a:t>
            </a:r>
            <a:r>
              <a:rPr lang="en-US" i="1" dirty="0" smtClean="0"/>
              <a:t>The circumstances taken cumulatively must form a chain so complete that there is no escape from the conclusion that with an all human probability, the crime was committed by the accused or none else.</a:t>
            </a:r>
            <a:endParaRPr lang="en-US" dirty="0" smtClean="0"/>
          </a:p>
          <a:p>
            <a:pPr>
              <a:buNone/>
            </a:pPr>
            <a:r>
              <a:rPr lang="en-US" dirty="0" smtClean="0"/>
              <a:t>	 (iv)             </a:t>
            </a:r>
            <a:r>
              <a:rPr lang="en-US" i="1" dirty="0" smtClean="0"/>
              <a:t>The circumstances should be incapable of explanation on any reasonable hypothesis, same that of the guilt of the accused.” </a:t>
            </a:r>
            <a:r>
              <a:rPr lang="en-US" dirty="0" smtClean="0"/>
              <a:t>[Para 8]</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838200"/>
          </a:xfrm>
        </p:spPr>
        <p:txBody>
          <a:bodyPr>
            <a:normAutofit fontScale="90000"/>
          </a:bodyPr>
          <a:lstStyle/>
          <a:p>
            <a:pPr algn="ctr"/>
            <a:r>
              <a:rPr lang="en-US" b="1" dirty="0" err="1" smtClean="0">
                <a:latin typeface="Albertus" pitchFamily="34" charset="0"/>
              </a:rPr>
              <a:t>Padala</a:t>
            </a:r>
            <a:r>
              <a:rPr lang="en-US" b="1" dirty="0" smtClean="0">
                <a:latin typeface="Albertus" pitchFamily="34" charset="0"/>
              </a:rPr>
              <a:t> </a:t>
            </a:r>
            <a:r>
              <a:rPr lang="en-US" b="1" dirty="0" err="1" smtClean="0">
                <a:latin typeface="Albertus" pitchFamily="34" charset="0"/>
              </a:rPr>
              <a:t>Veera</a:t>
            </a:r>
            <a:r>
              <a:rPr lang="en-US" b="1" dirty="0" smtClean="0">
                <a:latin typeface="Albertus" pitchFamily="34" charset="0"/>
              </a:rPr>
              <a:t> Reddy v. State of Andhra Pradesh, </a:t>
            </a:r>
            <a:r>
              <a:rPr lang="en-US" dirty="0" smtClean="0">
                <a:latin typeface="Albertus" pitchFamily="34" charset="0"/>
              </a:rPr>
              <a:t>(1989) Supp (2) SCC 706	 </a:t>
            </a:r>
            <a:endParaRPr lang="en-US" dirty="0">
              <a:latin typeface="Albertus" pitchFamily="34" charset="0"/>
            </a:endParaRPr>
          </a:p>
        </p:txBody>
      </p:sp>
      <p:sp>
        <p:nvSpPr>
          <p:cNvPr id="3" name="Content Placeholder 2"/>
          <p:cNvSpPr>
            <a:spLocks noGrp="1"/>
          </p:cNvSpPr>
          <p:nvPr>
            <p:ph idx="1"/>
          </p:nvPr>
        </p:nvSpPr>
        <p:spPr/>
        <p:txBody>
          <a:bodyPr>
            <a:normAutofit fontScale="70000" lnSpcReduction="20000"/>
          </a:bodyPr>
          <a:lstStyle/>
          <a:p>
            <a:r>
              <a:rPr lang="en-US" dirty="0" smtClean="0"/>
              <a:t>The principles are reiterated as follows;</a:t>
            </a:r>
          </a:p>
          <a:p>
            <a:pPr>
              <a:buNone/>
            </a:pPr>
            <a:r>
              <a:rPr lang="en-US" dirty="0" smtClean="0"/>
              <a:t>	(1) the circumstances from which an inference of guilt is sought to be drawn, must be cogently and firmly established;</a:t>
            </a:r>
          </a:p>
          <a:p>
            <a:pPr>
              <a:buNone/>
            </a:pPr>
            <a:r>
              <a:rPr lang="en-US" dirty="0" smtClean="0"/>
              <a:t>	(2) those circumstances should be of a definite tendency unerringly pointing towards guilt of the accused;</a:t>
            </a:r>
          </a:p>
          <a:p>
            <a:pPr>
              <a:buNone/>
            </a:pPr>
            <a:r>
              <a:rPr lang="en-US" dirty="0" smtClean="0"/>
              <a:t>	(3) the circumstances, taken cumulatively, should form a chain so complete that there is no escape from the conclusion that within all human probability the crime was committed by the accused and none else; and</a:t>
            </a:r>
          </a:p>
          <a:p>
            <a:pPr>
              <a:buNone/>
            </a:pPr>
            <a:r>
              <a:rPr lang="en-US" dirty="0" smtClean="0"/>
              <a:t>	(4) the circumstantial evidence in order to sustain conviction must be complete and incapable of explanation of any other hypothesis than that of the guilt of the accused and such evidence should not only be consistent with the guilt of the accused but should be inconsistent with his innocence.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latin typeface="Albertus" pitchFamily="34" charset="0"/>
              </a:rPr>
              <a:t>C. </a:t>
            </a:r>
            <a:r>
              <a:rPr lang="en-US" b="1" dirty="0" err="1" smtClean="0">
                <a:latin typeface="Albertus" pitchFamily="34" charset="0"/>
              </a:rPr>
              <a:t>Chenga</a:t>
            </a:r>
            <a:r>
              <a:rPr lang="en-US" b="1" dirty="0" smtClean="0">
                <a:latin typeface="Albertus" pitchFamily="34" charset="0"/>
              </a:rPr>
              <a:t> Reddy v. State of A.P.</a:t>
            </a:r>
            <a:r>
              <a:rPr lang="en-US" dirty="0" smtClean="0">
                <a:latin typeface="Albertus" pitchFamily="34" charset="0"/>
              </a:rPr>
              <a:t> (1996) 10 SCC 193</a:t>
            </a:r>
            <a:endParaRPr lang="en-US" dirty="0">
              <a:latin typeface="Albertus" pitchFamily="34" charset="0"/>
            </a:endParaRPr>
          </a:p>
        </p:txBody>
      </p:sp>
      <p:sp>
        <p:nvSpPr>
          <p:cNvPr id="3" name="Content Placeholder 2"/>
          <p:cNvSpPr>
            <a:spLocks noGrp="1"/>
          </p:cNvSpPr>
          <p:nvPr>
            <p:ph idx="1"/>
          </p:nvPr>
        </p:nvSpPr>
        <p:spPr/>
        <p:txBody>
          <a:bodyPr>
            <a:normAutofit fontScale="92500" lnSpcReduction="20000"/>
          </a:bodyPr>
          <a:lstStyle/>
          <a:p>
            <a:r>
              <a:rPr lang="en-US" i="1" dirty="0" smtClean="0"/>
              <a:t>“21. In a case based on circumstantial evidence, the settled law is that the circumstances from which the conclusion of guilt is drawn should be fully proved and such circumstances must be conclusive in nature. Moreover, all the circumstances should be complete and there should be no gap left in the chain of evidence. Further, the proved circumstances must be consistent only with the hypothesis of the guilt of the accused and totally inconsistent with his innocence.”</a:t>
            </a:r>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err="1" smtClean="0">
                <a:latin typeface="Albertus" pitchFamily="34" charset="0"/>
              </a:rPr>
              <a:t>Trimukh</a:t>
            </a:r>
            <a:r>
              <a:rPr lang="en-US" dirty="0" smtClean="0">
                <a:latin typeface="Albertus" pitchFamily="34" charset="0"/>
              </a:rPr>
              <a:t> </a:t>
            </a:r>
            <a:r>
              <a:rPr lang="en-US" dirty="0" err="1" smtClean="0">
                <a:latin typeface="Albertus" pitchFamily="34" charset="0"/>
              </a:rPr>
              <a:t>Maroti</a:t>
            </a:r>
            <a:r>
              <a:rPr lang="en-US" dirty="0" smtClean="0">
                <a:latin typeface="Albertus" pitchFamily="34" charset="0"/>
              </a:rPr>
              <a:t> </a:t>
            </a:r>
            <a:r>
              <a:rPr lang="en-US" dirty="0" err="1" smtClean="0">
                <a:latin typeface="Albertus" pitchFamily="34" charset="0"/>
              </a:rPr>
              <a:t>Kirkan</a:t>
            </a:r>
            <a:r>
              <a:rPr lang="en-US" dirty="0" smtClean="0">
                <a:latin typeface="Albertus" pitchFamily="34" charset="0"/>
              </a:rPr>
              <a:t> vs. State of Maharashtra, (2006) 10 SCC 681</a:t>
            </a:r>
            <a:endParaRPr lang="en-US" dirty="0">
              <a:latin typeface="Albertus" pitchFamily="34" charset="0"/>
            </a:endParaRPr>
          </a:p>
        </p:txBody>
      </p:sp>
      <p:sp>
        <p:nvSpPr>
          <p:cNvPr id="3" name="Content Placeholder 2"/>
          <p:cNvSpPr>
            <a:spLocks noGrp="1"/>
          </p:cNvSpPr>
          <p:nvPr>
            <p:ph idx="1"/>
          </p:nvPr>
        </p:nvSpPr>
        <p:spPr/>
        <p:txBody>
          <a:bodyPr>
            <a:normAutofit fontScale="77500" lnSpcReduction="20000"/>
          </a:bodyPr>
          <a:lstStyle/>
          <a:p>
            <a:r>
              <a:rPr lang="en-US" i="1" dirty="0" smtClean="0"/>
              <a:t>“12. In the case in hand there is no eyewitness of the occurrence and the case of the prosecution rests on circumstantial evidence. The normal principle in a case based on circumstantial evidence is that the circumstances from which an inference of guilt is sought to be drawn must be cogently and firmly established; that those circumstances should be of a definite tendency unerringly pointing towards the guilt of the accused; that the circumstances taken cumulatively should form a chain so complete that there is no escape from the conclusion that within all human probability the crime was committed by the accused and they should be incapable of explanation on any hypothesis other than that of the guilt of the accused and inconsistent with their innocence.”</a:t>
            </a:r>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err="1" smtClean="0">
                <a:solidFill>
                  <a:schemeClr val="tx1"/>
                </a:solidFill>
                <a:latin typeface="Albertus" pitchFamily="34" charset="0"/>
                <a:hlinkClick r:id="rId2"/>
              </a:rPr>
              <a:t>Nizam</a:t>
            </a:r>
            <a:r>
              <a:rPr lang="en-US" dirty="0" smtClean="0">
                <a:solidFill>
                  <a:schemeClr val="tx1"/>
                </a:solidFill>
                <a:latin typeface="Albertus" pitchFamily="34" charset="0"/>
                <a:hlinkClick r:id="rId2"/>
              </a:rPr>
              <a:t> Vs. State of Rajasthan</a:t>
            </a:r>
            <a:r>
              <a:rPr lang="en-US" dirty="0" smtClean="0">
                <a:solidFill>
                  <a:schemeClr val="tx1"/>
                </a:solidFill>
                <a:latin typeface="Albertus" pitchFamily="34" charset="0"/>
              </a:rPr>
              <a:t> dated September 4, 2015</a:t>
            </a:r>
            <a:endParaRPr lang="en-US" dirty="0">
              <a:solidFill>
                <a:schemeClr val="tx1"/>
              </a:solidFill>
              <a:latin typeface="Albertus" pitchFamily="34" charset="0"/>
            </a:endParaRPr>
          </a:p>
        </p:txBody>
      </p:sp>
      <p:sp>
        <p:nvSpPr>
          <p:cNvPr id="3" name="Content Placeholder 2"/>
          <p:cNvSpPr>
            <a:spLocks noGrp="1"/>
          </p:cNvSpPr>
          <p:nvPr>
            <p:ph idx="1"/>
          </p:nvPr>
        </p:nvSpPr>
        <p:spPr/>
        <p:txBody>
          <a:bodyPr>
            <a:normAutofit fontScale="92500" lnSpcReduction="20000"/>
          </a:bodyPr>
          <a:lstStyle/>
          <a:p>
            <a:pPr algn="just"/>
            <a:r>
              <a:rPr lang="en-US" dirty="0" smtClean="0"/>
              <a:t>In case of circumstantial evidence, court has to examine the entire evidence in its entirety and ensure that the only inference that can be drawn from the evidence is the guilt of the accused. For establishing the guilt on the basis of the circumstantial evidence, the circumstances must be firmly established and the chain of circumstances must be completed from the facts. The chain of circumstantial evidence cannot be said to be concluded in any manner sought to be urged by the prosecution.</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Albertus" pitchFamily="34" charset="0"/>
              </a:rPr>
              <a:t>The same principles were reiterated in</a:t>
            </a:r>
            <a:endParaRPr lang="en-US" dirty="0">
              <a:latin typeface="Albertus" pitchFamily="34" charset="0"/>
            </a:endParaRPr>
          </a:p>
        </p:txBody>
      </p:sp>
      <p:sp>
        <p:nvSpPr>
          <p:cNvPr id="3" name="Content Placeholder 2"/>
          <p:cNvSpPr>
            <a:spLocks noGrp="1"/>
          </p:cNvSpPr>
          <p:nvPr>
            <p:ph idx="1"/>
          </p:nvPr>
        </p:nvSpPr>
        <p:spPr/>
        <p:txBody>
          <a:bodyPr>
            <a:normAutofit fontScale="85000" lnSpcReduction="20000"/>
          </a:bodyPr>
          <a:lstStyle/>
          <a:p>
            <a:r>
              <a:rPr lang="en-US" b="1" dirty="0" err="1" smtClean="0"/>
              <a:t>Bodhraj</a:t>
            </a:r>
            <a:r>
              <a:rPr lang="en-US" b="1" dirty="0" smtClean="0"/>
              <a:t> vs. State of Jammu &amp; Kashmir</a:t>
            </a:r>
            <a:r>
              <a:rPr lang="en-US" dirty="0" smtClean="0"/>
              <a:t> (2002 (8) SCC 45, </a:t>
            </a:r>
          </a:p>
          <a:p>
            <a:r>
              <a:rPr lang="en-US" b="1" dirty="0" smtClean="0"/>
              <a:t>Bharat vs. State of Maharashtra</a:t>
            </a:r>
            <a:r>
              <a:rPr lang="en-US" dirty="0" smtClean="0"/>
              <a:t> (2003 (3) SCC 106), </a:t>
            </a:r>
          </a:p>
          <a:p>
            <a:r>
              <a:rPr lang="en-US" b="1" dirty="0" err="1" smtClean="0"/>
              <a:t>Jaswant</a:t>
            </a:r>
            <a:r>
              <a:rPr lang="en-US" b="1" dirty="0" smtClean="0"/>
              <a:t> </a:t>
            </a:r>
            <a:r>
              <a:rPr lang="en-US" b="1" dirty="0" err="1" smtClean="0"/>
              <a:t>Gir</a:t>
            </a:r>
            <a:r>
              <a:rPr lang="en-US" b="1" dirty="0" smtClean="0"/>
              <a:t> vs. State of Punjab</a:t>
            </a:r>
            <a:r>
              <a:rPr lang="en-US" dirty="0" smtClean="0"/>
              <a:t> (2005(12) SCC 438), </a:t>
            </a:r>
          </a:p>
          <a:p>
            <a:r>
              <a:rPr lang="en-US" b="1" dirty="0" smtClean="0"/>
              <a:t>Reddy </a:t>
            </a:r>
            <a:r>
              <a:rPr lang="en-US" b="1" dirty="0" err="1" smtClean="0"/>
              <a:t>Sampath</a:t>
            </a:r>
            <a:r>
              <a:rPr lang="en-US" b="1" dirty="0" smtClean="0"/>
              <a:t> Kumar vs. State of </a:t>
            </a:r>
            <a:r>
              <a:rPr lang="en-US" b="1" dirty="0" err="1" smtClean="0"/>
              <a:t>Andra</a:t>
            </a:r>
            <a:r>
              <a:rPr lang="en-US" b="1" dirty="0" smtClean="0"/>
              <a:t> Pradesh</a:t>
            </a:r>
            <a:r>
              <a:rPr lang="en-US" dirty="0" smtClean="0"/>
              <a:t> (2005 (7) SCC 603), </a:t>
            </a:r>
          </a:p>
          <a:p>
            <a:r>
              <a:rPr lang="en-US" b="1" dirty="0" smtClean="0"/>
              <a:t>Deepak </a:t>
            </a:r>
            <a:r>
              <a:rPr lang="en-US" b="1" dirty="0" err="1" smtClean="0"/>
              <a:t>Chandrakant</a:t>
            </a:r>
            <a:r>
              <a:rPr lang="en-US" b="1" dirty="0" smtClean="0"/>
              <a:t> </a:t>
            </a:r>
            <a:r>
              <a:rPr lang="en-US" b="1" dirty="0" err="1" smtClean="0"/>
              <a:t>Patil</a:t>
            </a:r>
            <a:r>
              <a:rPr lang="en-US" b="1" dirty="0" smtClean="0"/>
              <a:t> vs. State of Maharashtra</a:t>
            </a:r>
            <a:r>
              <a:rPr lang="en-US" dirty="0" smtClean="0"/>
              <a:t> (2006 (10) SCC 151, </a:t>
            </a:r>
          </a:p>
          <a:p>
            <a:r>
              <a:rPr lang="en-US" b="1" dirty="0" smtClean="0"/>
              <a:t>State of Goa vs. Sanjay </a:t>
            </a:r>
            <a:r>
              <a:rPr lang="en-US" b="1" dirty="0" err="1" smtClean="0"/>
              <a:t>Takran</a:t>
            </a:r>
            <a:r>
              <a:rPr lang="en-US" dirty="0" smtClean="0"/>
              <a:t> (2007 (3) SCC 755) and </a:t>
            </a:r>
          </a:p>
          <a:p>
            <a:r>
              <a:rPr lang="en-US" b="1" dirty="0" err="1" smtClean="0"/>
              <a:t>Sattatiyya</a:t>
            </a:r>
            <a:r>
              <a:rPr lang="en-US" b="1" dirty="0" smtClean="0"/>
              <a:t> alias </a:t>
            </a:r>
            <a:r>
              <a:rPr lang="en-US" b="1" dirty="0" err="1" smtClean="0"/>
              <a:t>Satish</a:t>
            </a:r>
            <a:r>
              <a:rPr lang="en-US" b="1" dirty="0" smtClean="0"/>
              <a:t> </a:t>
            </a:r>
            <a:r>
              <a:rPr lang="en-US" b="1" dirty="0" err="1" smtClean="0"/>
              <a:t>Rajanna</a:t>
            </a:r>
            <a:r>
              <a:rPr lang="en-US" b="1" dirty="0" smtClean="0"/>
              <a:t> </a:t>
            </a:r>
            <a:r>
              <a:rPr lang="en-US" b="1" dirty="0" err="1" smtClean="0"/>
              <a:t>Kartalla</a:t>
            </a:r>
            <a:r>
              <a:rPr lang="en-US" b="1" dirty="0" smtClean="0"/>
              <a:t> vs. State of Maharashtra</a:t>
            </a:r>
            <a:r>
              <a:rPr lang="en-US" dirty="0" smtClean="0"/>
              <a:t> (2008 (3) SCC 210).</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667000"/>
            <a:ext cx="8458200" cy="1222375"/>
          </a:xfrm>
        </p:spPr>
        <p:txBody>
          <a:bodyPr/>
          <a:lstStyle/>
          <a:p>
            <a:pPr algn="ctr"/>
            <a:r>
              <a:rPr lang="en-US" b="1" dirty="0" smtClean="0">
                <a:latin typeface="Lucida Bright" pitchFamily="18" charset="0"/>
              </a:rPr>
              <a:t>CIRCUMSTANTIAL EVIDENCE</a:t>
            </a:r>
            <a:endParaRPr lang="en-US" b="1" dirty="0">
              <a:latin typeface="Lucida Bright"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err="1" smtClean="0"/>
              <a:t>Rohtash</a:t>
            </a:r>
            <a:r>
              <a:rPr lang="en-US" b="1" dirty="0" smtClean="0"/>
              <a:t> Kumar </a:t>
            </a:r>
            <a:r>
              <a:rPr lang="en-US" b="1" dirty="0" err="1" smtClean="0"/>
              <a:t>vs</a:t>
            </a:r>
            <a:r>
              <a:rPr lang="en-US" b="1" dirty="0" smtClean="0"/>
              <a:t> State Of Haryana [(2013) 14 SCC 434]</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evidence regarding the existence of a motive which operates in the mind of the accused is very often very limited, and may not be within the reach of others. The motive driving the accused to commit an offence may be known only to him and to no other. In a case of circumstantial evidence, motive may be a very relevant factor. However, it is the perpetrator of the crime alone who is aware of the circumstances that prompted him to adopt a certain course of action, leading to the commission of the crime. Therefore, if the evidence on record suggests adequately, the existence of the necessary motive required to commit a crime, it may be conceived that the accused has</a:t>
            </a:r>
          </a:p>
          <a:p>
            <a:r>
              <a:rPr lang="en-US" dirty="0" smtClean="0"/>
              <a:t>in fact, committed the same.”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Albertus" pitchFamily="34" charset="0"/>
              </a:rPr>
              <a:t>Burden of proof and circumstantial evidence</a:t>
            </a:r>
            <a:endParaRPr lang="en-US" dirty="0">
              <a:latin typeface="Albertus" pitchFamily="34" charset="0"/>
            </a:endParaRPr>
          </a:p>
        </p:txBody>
      </p:sp>
      <p:sp>
        <p:nvSpPr>
          <p:cNvPr id="3" name="Content Placeholder 2"/>
          <p:cNvSpPr>
            <a:spLocks noGrp="1"/>
          </p:cNvSpPr>
          <p:nvPr>
            <p:ph idx="1"/>
          </p:nvPr>
        </p:nvSpPr>
        <p:spPr/>
        <p:txBody>
          <a:bodyPr>
            <a:normAutofit fontScale="92500" lnSpcReduction="10000"/>
          </a:bodyPr>
          <a:lstStyle/>
          <a:p>
            <a:r>
              <a:rPr lang="en-US" dirty="0" smtClean="0"/>
              <a:t>In </a:t>
            </a:r>
            <a:r>
              <a:rPr lang="en-US" b="1" dirty="0" err="1" smtClean="0"/>
              <a:t>Sharad</a:t>
            </a:r>
            <a:r>
              <a:rPr lang="en-US" b="1" dirty="0" smtClean="0"/>
              <a:t> </a:t>
            </a:r>
            <a:r>
              <a:rPr lang="en-US" b="1" dirty="0" err="1" smtClean="0"/>
              <a:t>Birdhichand</a:t>
            </a:r>
            <a:r>
              <a:rPr lang="en-US" b="1" dirty="0" smtClean="0"/>
              <a:t> </a:t>
            </a:r>
            <a:r>
              <a:rPr lang="en-US" b="1" dirty="0" err="1" smtClean="0"/>
              <a:t>Sarda</a:t>
            </a:r>
            <a:r>
              <a:rPr lang="en-US" b="1" dirty="0" smtClean="0"/>
              <a:t> v. State of Maharashtra,</a:t>
            </a:r>
            <a:r>
              <a:rPr lang="en-US" dirty="0" smtClean="0"/>
              <a:t> while dealing with circumstantial evidence, it has been held that the onus was on the prosecution to prove that the chain is complete and the infirmity of </a:t>
            </a:r>
            <a:r>
              <a:rPr lang="en-US" b="1" dirty="0" smtClean="0"/>
              <a:t>lacuna in prosecution cannot be cured by false </a:t>
            </a:r>
            <a:r>
              <a:rPr lang="en-US" b="1" dirty="0" err="1" smtClean="0"/>
              <a:t>defence</a:t>
            </a:r>
            <a:r>
              <a:rPr lang="en-US" b="1" dirty="0" smtClean="0"/>
              <a:t> or plea</a:t>
            </a:r>
            <a:r>
              <a:rPr lang="en-US" dirty="0" smtClean="0"/>
              <a:t>. The conditions precedent in the words of this Court, before conviction could be based on circumstantial evidence, must be fully established. (SCC p. 185, </a:t>
            </a:r>
            <a:r>
              <a:rPr lang="en-US" dirty="0" err="1" smtClean="0"/>
              <a:t>para</a:t>
            </a:r>
            <a:r>
              <a:rPr lang="en-US" dirty="0" smtClean="0"/>
              <a:t> 153)</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latin typeface="Albertus" pitchFamily="34" charset="0"/>
              </a:rPr>
              <a:t>State of Rajasthan Vs. </a:t>
            </a:r>
            <a:r>
              <a:rPr lang="en-US" b="1" dirty="0" err="1" smtClean="0">
                <a:latin typeface="Albertus" pitchFamily="34" charset="0"/>
              </a:rPr>
              <a:t>Thakur</a:t>
            </a:r>
            <a:r>
              <a:rPr lang="en-US" b="1" dirty="0" smtClean="0">
                <a:latin typeface="Albertus" pitchFamily="34" charset="0"/>
              </a:rPr>
              <a:t> Singh (2014) 12 </a:t>
            </a:r>
            <a:r>
              <a:rPr lang="en-US" b="1" dirty="0" err="1" smtClean="0">
                <a:latin typeface="Albertus" pitchFamily="34" charset="0"/>
              </a:rPr>
              <a:t>Scc</a:t>
            </a:r>
            <a:r>
              <a:rPr lang="en-US" b="1" dirty="0" smtClean="0">
                <a:latin typeface="Albertus" pitchFamily="34" charset="0"/>
              </a:rPr>
              <a:t> 211</a:t>
            </a:r>
            <a:endParaRPr lang="en-US" dirty="0">
              <a:latin typeface="Albertus" pitchFamily="34" charset="0"/>
            </a:endParaRPr>
          </a:p>
        </p:txBody>
      </p:sp>
      <p:sp>
        <p:nvSpPr>
          <p:cNvPr id="3" name="Content Placeholder 2"/>
          <p:cNvSpPr>
            <a:spLocks noGrp="1"/>
          </p:cNvSpPr>
          <p:nvPr>
            <p:ph idx="1"/>
          </p:nvPr>
        </p:nvSpPr>
        <p:spPr/>
        <p:txBody>
          <a:bodyPr>
            <a:normAutofit lnSpcReduction="10000"/>
          </a:bodyPr>
          <a:lstStyle/>
          <a:p>
            <a:r>
              <a:rPr lang="en-US" dirty="0" smtClean="0"/>
              <a:t>Their Lordships of the </a:t>
            </a:r>
            <a:r>
              <a:rPr lang="en-US" dirty="0" err="1" smtClean="0"/>
              <a:t>Hon’ble</a:t>
            </a:r>
            <a:r>
              <a:rPr lang="en-US" dirty="0" smtClean="0"/>
              <a:t> Supreme Court in </a:t>
            </a:r>
            <a:r>
              <a:rPr lang="en-US" b="1" dirty="0" smtClean="0"/>
              <a:t>State of Rajasthan Vs. </a:t>
            </a:r>
            <a:r>
              <a:rPr lang="en-US" b="1" dirty="0" err="1" smtClean="0"/>
              <a:t>Thakur</a:t>
            </a:r>
            <a:r>
              <a:rPr lang="en-US" b="1" dirty="0" smtClean="0"/>
              <a:t> Singh (2014) 12 </a:t>
            </a:r>
            <a:r>
              <a:rPr lang="en-US" b="1" dirty="0" err="1" smtClean="0"/>
              <a:t>Scc</a:t>
            </a:r>
            <a:r>
              <a:rPr lang="en-US" b="1" dirty="0" smtClean="0"/>
              <a:t> 211</a:t>
            </a:r>
            <a:r>
              <a:rPr lang="en-US" dirty="0" smtClean="0"/>
              <a:t> have held that in a case of unnatural death of wife of accused in a room occupied only by both of them, when there was no evidence of anybody else entering the room and the accused has not explained the circumstances about unnatural death of his wife, the principle under </a:t>
            </a:r>
            <a:r>
              <a:rPr lang="en-US" b="1" dirty="0" smtClean="0"/>
              <a:t>Section 106 of the Evidence Act, 1872 was clearly applicable</a:t>
            </a:r>
            <a:r>
              <a:rPr lang="en-US" dirty="0" smtClean="0"/>
              <a:t>.</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Albertus" pitchFamily="34" charset="0"/>
              </a:rPr>
              <a:t>Circumstantial evidence &amp; corroboration</a:t>
            </a:r>
            <a:endParaRPr lang="en-US" dirty="0">
              <a:latin typeface="Albertus" pitchFamily="34" charset="0"/>
            </a:endParaRPr>
          </a:p>
        </p:txBody>
      </p:sp>
      <p:sp>
        <p:nvSpPr>
          <p:cNvPr id="3" name="Content Placeholder 2"/>
          <p:cNvSpPr>
            <a:spLocks noGrp="1"/>
          </p:cNvSpPr>
          <p:nvPr>
            <p:ph idx="1"/>
          </p:nvPr>
        </p:nvSpPr>
        <p:spPr/>
        <p:txBody>
          <a:bodyPr>
            <a:normAutofit fontScale="70000" lnSpcReduction="20000"/>
          </a:bodyPr>
          <a:lstStyle/>
          <a:p>
            <a:r>
              <a:rPr lang="en-US" dirty="0" smtClean="0"/>
              <a:t>Circumstantial evidence is a collection of facts that, when considered together, can be used to infer a conclusion about something unknown. </a:t>
            </a:r>
            <a:r>
              <a:rPr lang="en-US" b="1" dirty="0" smtClean="0"/>
              <a:t>Circumstantial evidence is used to support a theory of a sequence of events. </a:t>
            </a:r>
            <a:r>
              <a:rPr lang="en-US" dirty="0" smtClean="0"/>
              <a:t>The sum total of multiple pieces of corroborating evidence, each piece being circumstantial alone, build an argument to support how a particular event happened. In civil and criminal investigations, corroboration is often supplied by one or more expert witnesses who provide forensic evidence.</a:t>
            </a:r>
          </a:p>
          <a:p>
            <a:r>
              <a:rPr lang="en-US" dirty="0" smtClean="0"/>
              <a:t>Circumstantial evidence is usually a theory, supported by a significant quantity of corroborating evidence.</a:t>
            </a:r>
          </a:p>
          <a:p>
            <a:r>
              <a:rPr lang="en-US" dirty="0" smtClean="0"/>
              <a:t>The circumstantial evidence being totally based on circumstances is necessarily required to be established by the prosecution only by way of corroborating circumstances surrounding the event or  offence and thus viewed, corroboration is an integral part of such type of evidence i.e., circumstantial evidence.</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Albertus" pitchFamily="34" charset="0"/>
              </a:rPr>
              <a:t>CIRCUMSTANTIAL EVIDENCE &amp; EXTRA JUDICIAL CONFESSION</a:t>
            </a:r>
            <a:endParaRPr lang="en-US" dirty="0">
              <a:latin typeface="Albertus" pitchFamily="34" charset="0"/>
            </a:endParaRPr>
          </a:p>
        </p:txBody>
      </p:sp>
      <p:sp>
        <p:nvSpPr>
          <p:cNvPr id="3" name="Content Placeholder 2"/>
          <p:cNvSpPr>
            <a:spLocks noGrp="1"/>
          </p:cNvSpPr>
          <p:nvPr>
            <p:ph idx="1"/>
          </p:nvPr>
        </p:nvSpPr>
        <p:spPr/>
        <p:txBody>
          <a:bodyPr>
            <a:normAutofit fontScale="70000" lnSpcReduction="20000"/>
          </a:bodyPr>
          <a:lstStyle/>
          <a:p>
            <a:r>
              <a:rPr lang="en-US" b="1" dirty="0" smtClean="0"/>
              <a:t>The Supreme Court bench comprising of Justices J M </a:t>
            </a:r>
            <a:r>
              <a:rPr lang="en-US" b="1" dirty="0" err="1" smtClean="0"/>
              <a:t>Panchal</a:t>
            </a:r>
            <a:r>
              <a:rPr lang="en-US" b="1" dirty="0" smtClean="0"/>
              <a:t> and T S </a:t>
            </a:r>
            <a:r>
              <a:rPr lang="en-US" b="1" dirty="0" err="1" smtClean="0"/>
              <a:t>Thakur</a:t>
            </a:r>
            <a:r>
              <a:rPr lang="en-US" b="1" dirty="0" smtClean="0"/>
              <a:t> . </a:t>
            </a:r>
          </a:p>
          <a:p>
            <a:r>
              <a:rPr lang="en-US" dirty="0" smtClean="0"/>
              <a:t>Commenting on the reliability of </a:t>
            </a:r>
            <a:r>
              <a:rPr lang="en-US" b="1" dirty="0" smtClean="0"/>
              <a:t>extra judicial confession</a:t>
            </a:r>
            <a:r>
              <a:rPr lang="en-US" dirty="0" smtClean="0"/>
              <a:t>, the bench stated that the same was considered to be a weak piece of evidence by the courts.</a:t>
            </a:r>
          </a:p>
          <a:p>
            <a:r>
              <a:rPr lang="en-US" dirty="0" smtClean="0"/>
              <a:t>“This Court finds that there is neither any rule of law nor of prudence that the evidence furnishing extra judicial   confession   cannot    be   relied   upon    unless corroborated by some other credible evidence.”</a:t>
            </a:r>
          </a:p>
          <a:p>
            <a:r>
              <a:rPr lang="en-US" dirty="0" smtClean="0"/>
              <a:t> “The evidence relating to extra judicial confession can be acted upon if the evidence about extra judicial confession comes from the mouth of a witness who appears to be unbiased and in respect of whom even remotely nothing is brought out which may tend to indicate that he may have a motive for attributing an untruthful statement to the accused.” the bench observed.</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Albertus" pitchFamily="34" charset="0"/>
              </a:rPr>
              <a:t>CIRCUMSTANTIAL EVIDENCE &amp; SECTION 313 OF </a:t>
            </a:r>
            <a:r>
              <a:rPr lang="en-US" dirty="0" err="1" smtClean="0">
                <a:latin typeface="Albertus" pitchFamily="34" charset="0"/>
              </a:rPr>
              <a:t>crpc</a:t>
            </a:r>
            <a:endParaRPr lang="en-US" dirty="0">
              <a:latin typeface="Albertus" pitchFamily="34" charset="0"/>
            </a:endParaRPr>
          </a:p>
        </p:txBody>
      </p:sp>
      <p:sp>
        <p:nvSpPr>
          <p:cNvPr id="3" name="Content Placeholder 2"/>
          <p:cNvSpPr>
            <a:spLocks noGrp="1"/>
          </p:cNvSpPr>
          <p:nvPr>
            <p:ph idx="1"/>
          </p:nvPr>
        </p:nvSpPr>
        <p:spPr/>
        <p:txBody>
          <a:bodyPr>
            <a:normAutofit fontScale="62500" lnSpcReduction="20000"/>
          </a:bodyPr>
          <a:lstStyle/>
          <a:p>
            <a:r>
              <a:rPr lang="en-US" b="1" dirty="0" smtClean="0"/>
              <a:t>The Supreme Court bench comprising of Justices J M </a:t>
            </a:r>
            <a:r>
              <a:rPr lang="en-US" b="1" dirty="0" err="1" smtClean="0"/>
              <a:t>Panchal</a:t>
            </a:r>
            <a:r>
              <a:rPr lang="en-US" b="1" dirty="0" smtClean="0"/>
              <a:t> and T S </a:t>
            </a:r>
            <a:r>
              <a:rPr lang="en-US" b="1" dirty="0" err="1" smtClean="0"/>
              <a:t>Thakur</a:t>
            </a:r>
            <a:r>
              <a:rPr lang="en-US" b="1" dirty="0" smtClean="0"/>
              <a:t> . </a:t>
            </a:r>
            <a:r>
              <a:rPr lang="en-US" dirty="0" err="1" smtClean="0"/>
              <a:t>Aftab</a:t>
            </a:r>
            <a:r>
              <a:rPr lang="en-US" dirty="0" smtClean="0"/>
              <a:t> Ahmad </a:t>
            </a:r>
            <a:r>
              <a:rPr lang="en-US" dirty="0" err="1" smtClean="0"/>
              <a:t>Anasari</a:t>
            </a:r>
            <a:r>
              <a:rPr lang="en-US" dirty="0" smtClean="0"/>
              <a:t> and one </a:t>
            </a:r>
            <a:r>
              <a:rPr lang="en-US" dirty="0" err="1" smtClean="0"/>
              <a:t>Mumtaz</a:t>
            </a:r>
            <a:r>
              <a:rPr lang="en-US" dirty="0" smtClean="0"/>
              <a:t> were prosecuted for commission of rape and murder of </a:t>
            </a:r>
            <a:r>
              <a:rPr lang="en-US" dirty="0" err="1" smtClean="0"/>
              <a:t>Yasmeen</a:t>
            </a:r>
            <a:r>
              <a:rPr lang="en-US" dirty="0" smtClean="0"/>
              <a:t> aged five years. daughter of </a:t>
            </a:r>
            <a:r>
              <a:rPr lang="en-US" dirty="0" err="1" smtClean="0"/>
              <a:t>Nayeem</a:t>
            </a:r>
            <a:r>
              <a:rPr lang="en-US" dirty="0" smtClean="0"/>
              <a:t> Ahmad and for causing disappearance of evidence of those offences.</a:t>
            </a:r>
          </a:p>
          <a:p>
            <a:r>
              <a:rPr lang="en-US" dirty="0" smtClean="0"/>
              <a:t>The bench, while explaining the law relating to circumstantial evidence has also ruled that where circumstances proved are put to the accused through his examination under Section 313 of the criminal procedure Code and the accused merely denies the same, then such </a:t>
            </a:r>
            <a:r>
              <a:rPr lang="en-US" b="1" dirty="0" smtClean="0"/>
              <a:t>denial would be an additional link in the chain of circumstances </a:t>
            </a:r>
            <a:r>
              <a:rPr lang="en-US" dirty="0" smtClean="0"/>
              <a:t>to bring home the charge against the accused. In this case the appellant merely denied the averments raised and failed to explain the circumstances proved. Therefore such a failure will have to be treated as an additional link in the chain of circumstances to charge the </a:t>
            </a:r>
            <a:r>
              <a:rPr lang="en-US" dirty="0" err="1" smtClean="0"/>
              <a:t>Ansari</a:t>
            </a:r>
            <a:r>
              <a:rPr lang="en-US" dirty="0" smtClean="0"/>
              <a:t>, the appellant. In consequence of the facts and circumstances of the case, the bench dismissed the appeal filed by </a:t>
            </a:r>
            <a:r>
              <a:rPr lang="en-US" dirty="0" err="1" smtClean="0"/>
              <a:t>Ansari</a:t>
            </a:r>
            <a:r>
              <a:rPr lang="en-US" dirty="0" smtClean="0"/>
              <a:t>.</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r>
              <a:rPr lang="en-US" dirty="0" smtClean="0"/>
              <a:t>In </a:t>
            </a:r>
            <a:r>
              <a:rPr lang="en-US" b="1" dirty="0" err="1" smtClean="0"/>
              <a:t>Ganeshlal</a:t>
            </a:r>
            <a:r>
              <a:rPr lang="en-US" b="1" dirty="0" smtClean="0"/>
              <a:t> Vs. . State of Maharashtra, 1992 3 SCC 106 </a:t>
            </a:r>
            <a:r>
              <a:rPr lang="en-US" dirty="0" smtClean="0"/>
              <a:t>in which case the appellant was prosecuted for the murder of his wife inside his house. Since the death had occurred in his custody, it was held that the appellant was under an </a:t>
            </a:r>
            <a:r>
              <a:rPr lang="en-US" b="1" dirty="0" smtClean="0"/>
              <a:t>obligation to give an explanation </a:t>
            </a:r>
            <a:r>
              <a:rPr lang="en-US" dirty="0" smtClean="0"/>
              <a:t>for the cause of death in his statement under Section 313 of the </a:t>
            </a:r>
            <a:r>
              <a:rPr lang="en-US" dirty="0" smtClean="0">
                <a:hlinkClick r:id="rId2"/>
              </a:rPr>
              <a:t>Code of Criminal Procedure</a:t>
            </a:r>
            <a:r>
              <a:rPr lang="en-US" dirty="0" smtClean="0"/>
              <a:t>. A denial of the prosecution case coupled with </a:t>
            </a:r>
            <a:r>
              <a:rPr lang="en-US" b="1" dirty="0" smtClean="0"/>
              <a:t>absence of any explanation was held to be inconsistent with the innocence of the accused, but consistent with the hypothesis that the appellant was a prime accused in the commission of murder of his wife</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latin typeface="Albertus" pitchFamily="34" charset="0"/>
              </a:rPr>
              <a:t>Circumstantial Evidence: Soul Basis Of Conviction</a:t>
            </a:r>
            <a:r>
              <a:rPr lang="en-US" dirty="0" smtClean="0">
                <a:latin typeface="Albertus" pitchFamily="34" charset="0"/>
              </a:rPr>
              <a:t/>
            </a:r>
            <a:br>
              <a:rPr lang="en-US" dirty="0" smtClean="0">
                <a:latin typeface="Albertus" pitchFamily="34" charset="0"/>
              </a:rPr>
            </a:br>
            <a:endParaRPr lang="en-US" dirty="0">
              <a:latin typeface="Albertus" pitchFamily="34" charset="0"/>
            </a:endParaRPr>
          </a:p>
        </p:txBody>
      </p:sp>
      <p:sp>
        <p:nvSpPr>
          <p:cNvPr id="3" name="Content Placeholder 2"/>
          <p:cNvSpPr>
            <a:spLocks noGrp="1"/>
          </p:cNvSpPr>
          <p:nvPr>
            <p:ph idx="1"/>
          </p:nvPr>
        </p:nvSpPr>
        <p:spPr/>
        <p:txBody>
          <a:bodyPr>
            <a:normAutofit lnSpcReduction="10000"/>
          </a:bodyPr>
          <a:lstStyle/>
          <a:p>
            <a:r>
              <a:rPr lang="en-US" dirty="0" smtClean="0"/>
              <a:t>In</a:t>
            </a:r>
            <a:r>
              <a:rPr lang="en-US" b="1" dirty="0" smtClean="0"/>
              <a:t> </a:t>
            </a:r>
            <a:r>
              <a:rPr lang="en-US" b="1" dirty="0" err="1" smtClean="0"/>
              <a:t>Ramawati</a:t>
            </a:r>
            <a:r>
              <a:rPr lang="en-US" b="1" dirty="0" smtClean="0"/>
              <a:t> Devi vs. State of Bihar </a:t>
            </a:r>
            <a:r>
              <a:rPr lang="en-US" dirty="0" smtClean="0"/>
              <a:t>wherein it has been held as follows:-</a:t>
            </a:r>
            <a:br>
              <a:rPr lang="en-US" dirty="0" smtClean="0"/>
            </a:br>
            <a:r>
              <a:rPr lang="en-US" dirty="0" smtClean="0"/>
              <a:t>What evidentiary value or weight has to be attached to such statement, must necessarily depend on the facts and circumstances of each particular case. In a proper case, it may be permissible to convict a person only on the basis of a </a:t>
            </a:r>
            <a:r>
              <a:rPr lang="en-US" b="1" dirty="0" smtClean="0"/>
              <a:t>dying declaration </a:t>
            </a:r>
            <a:r>
              <a:rPr lang="en-US" dirty="0" smtClean="0"/>
              <a:t>in the light of the facts and circumstances of the case........” </a:t>
            </a:r>
            <a:r>
              <a:rPr lang="en-US" u="sng" dirty="0" smtClean="0"/>
              <a:t/>
            </a:r>
            <a:br>
              <a:rPr lang="en-US" u="sng" dirty="0" smtClean="0"/>
            </a:b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As pointed out by </a:t>
            </a:r>
            <a:r>
              <a:rPr lang="en-US" dirty="0" err="1" smtClean="0"/>
              <a:t>Fazal</a:t>
            </a:r>
            <a:r>
              <a:rPr lang="en-US" dirty="0" smtClean="0"/>
              <a:t> Ali, J, in </a:t>
            </a:r>
            <a:r>
              <a:rPr lang="en-US" b="1" dirty="0" smtClean="0"/>
              <a:t>V.C. </a:t>
            </a:r>
            <a:r>
              <a:rPr lang="en-US" b="1" dirty="0" err="1" smtClean="0"/>
              <a:t>Shukla</a:t>
            </a:r>
            <a:r>
              <a:rPr lang="en-US" b="1" dirty="0" smtClean="0"/>
              <a:t> vs. State</a:t>
            </a:r>
            <a:r>
              <a:rPr lang="en-US" dirty="0" smtClean="0"/>
              <a:t>" in most cases it will be difficult to get direct evidence of the agreement, but a </a:t>
            </a:r>
            <a:r>
              <a:rPr lang="en-US" b="1" dirty="0" smtClean="0"/>
              <a:t>conspiracy can be inferred </a:t>
            </a:r>
            <a:r>
              <a:rPr lang="en-US" dirty="0" smtClean="0"/>
              <a:t>even from circumstances giving rise to a conclusive or irresistible inference of an agreement between two or more persons to commit an offence.</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As per </a:t>
            </a:r>
            <a:r>
              <a:rPr lang="en-US" dirty="0" err="1" smtClean="0"/>
              <a:t>Wadhwa</a:t>
            </a:r>
            <a:r>
              <a:rPr lang="en-US" dirty="0" smtClean="0"/>
              <a:t>, J. in </a:t>
            </a:r>
            <a:r>
              <a:rPr lang="en-US" b="1" dirty="0" err="1" smtClean="0"/>
              <a:t>Nalini's</a:t>
            </a:r>
            <a:r>
              <a:rPr lang="en-US" b="1" dirty="0" smtClean="0"/>
              <a:t> case.</a:t>
            </a:r>
            <a:br>
              <a:rPr lang="en-US" b="1" dirty="0" smtClean="0"/>
            </a:br>
            <a:r>
              <a:rPr lang="en-US" dirty="0" smtClean="0"/>
              <a:t/>
            </a:r>
            <a:br>
              <a:rPr lang="en-US" dirty="0" smtClean="0"/>
            </a:br>
            <a:r>
              <a:rPr lang="en-US" dirty="0" smtClean="0"/>
              <a:t>The well known rule governing circumstantial evidence is that each and every incriminating circumstance must be clearly established by reliable evidence and "</a:t>
            </a:r>
            <a:r>
              <a:rPr lang="en-US" b="1" dirty="0" smtClean="0"/>
              <a:t>the circumstances proved must form a chain of events </a:t>
            </a:r>
            <a:r>
              <a:rPr lang="en-US" dirty="0" smtClean="0"/>
              <a:t>from which the only irresistible conclusion about the guilt of the accused can be safely drawn and no other hypothesis against the guilt is possible.</a:t>
            </a:r>
            <a:br>
              <a:rPr lang="en-US" dirty="0" smtClean="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686800" cy="5318125"/>
          </a:xfrm>
        </p:spPr>
        <p:txBody>
          <a:bodyPr/>
          <a:lstStyle/>
          <a:p>
            <a:pPr algn="ctr"/>
            <a:endParaRPr lang="en-US" i="1" dirty="0" smtClean="0">
              <a:latin typeface="Times New Roman" pitchFamily="18" charset="0"/>
              <a:cs typeface="Times New Roman" pitchFamily="18" charset="0"/>
            </a:endParaRPr>
          </a:p>
          <a:p>
            <a:pPr algn="ctr"/>
            <a:endParaRPr lang="en-US" i="1" dirty="0" smtClean="0">
              <a:latin typeface="Times New Roman" pitchFamily="18" charset="0"/>
              <a:cs typeface="Times New Roman" pitchFamily="18" charset="0"/>
            </a:endParaRPr>
          </a:p>
          <a:p>
            <a:pPr algn="ctr"/>
            <a:endParaRPr lang="en-US" i="1" dirty="0" smtClean="0">
              <a:latin typeface="Times New Roman" pitchFamily="18" charset="0"/>
              <a:cs typeface="Times New Roman" pitchFamily="18" charset="0"/>
            </a:endParaRPr>
          </a:p>
          <a:p>
            <a:pPr algn="ctr"/>
            <a:r>
              <a:rPr lang="en-US" i="1" dirty="0" smtClean="0">
                <a:latin typeface="Times New Roman" pitchFamily="18" charset="0"/>
                <a:cs typeface="Times New Roman" pitchFamily="18" charset="0"/>
              </a:rPr>
              <a:t>“Men may tell  lies, but Circumstances do not”.</a:t>
            </a:r>
          </a:p>
          <a:p>
            <a:pPr algn="ctr"/>
            <a:endParaRPr lang="en-US" i="1" dirty="0" smtClean="0">
              <a:latin typeface="Times New Roman" pitchFamily="18" charset="0"/>
              <a:cs typeface="Times New Roman" pitchFamily="18" charset="0"/>
            </a:endParaRPr>
          </a:p>
          <a:p>
            <a:pPr algn="ctr"/>
            <a:endParaRPr lang="en-US" i="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Similarly in the famous case of </a:t>
            </a:r>
            <a:r>
              <a:rPr lang="en-US" b="1" dirty="0" err="1" smtClean="0"/>
              <a:t>Bodh</a:t>
            </a:r>
            <a:r>
              <a:rPr lang="en-US" b="1" dirty="0" smtClean="0"/>
              <a:t> Raj V. State of Jammu &amp; Kashmir,</a:t>
            </a:r>
            <a:r>
              <a:rPr lang="en-US" dirty="0" smtClean="0"/>
              <a:t> Court held that circumstantial evidence can be a sole basis for conviction provided the conditions as stated below is fully </a:t>
            </a:r>
            <a:r>
              <a:rPr lang="en-US" dirty="0" err="1" smtClean="0"/>
              <a:t>staisfied</a:t>
            </a:r>
            <a:r>
              <a:rPr lang="en-US" dirty="0" smtClean="0"/>
              <a:t>. Condition are: </a:t>
            </a:r>
            <a:br>
              <a:rPr lang="en-US" dirty="0" smtClean="0"/>
            </a:br>
            <a:r>
              <a:rPr lang="en-US" dirty="0" smtClean="0"/>
              <a:t>1) The circumstances from which guilt is established must be fully proved;</a:t>
            </a:r>
            <a:br>
              <a:rPr lang="en-US" dirty="0" smtClean="0"/>
            </a:br>
            <a:r>
              <a:rPr lang="en-US" dirty="0" smtClean="0"/>
              <a:t>2) That all the facts must be consistent with the hypothesis of the guilt of the </a:t>
            </a:r>
            <a:r>
              <a:rPr lang="en-US" dirty="0" err="1" smtClean="0"/>
              <a:t>accussed</a:t>
            </a:r>
            <a:r>
              <a:rPr lang="en-US" dirty="0" smtClean="0"/>
              <a:t>;</a:t>
            </a:r>
            <a:br>
              <a:rPr lang="en-US" dirty="0" smtClean="0"/>
            </a:br>
            <a:r>
              <a:rPr lang="en-US" dirty="0" smtClean="0"/>
              <a:t>3) That the circumstances must be of a conclusive nature and tendency ;</a:t>
            </a:r>
            <a:br>
              <a:rPr lang="en-US" dirty="0" smtClean="0"/>
            </a:br>
            <a:r>
              <a:rPr lang="en-US" dirty="0" smtClean="0"/>
              <a:t>a. That the circumstances should, to a moral </a:t>
            </a:r>
            <a:r>
              <a:rPr lang="en-US" dirty="0" err="1" smtClean="0"/>
              <a:t>certanity</a:t>
            </a:r>
            <a:r>
              <a:rPr lang="en-US" dirty="0" smtClean="0"/>
              <a:t> , actually exclude every </a:t>
            </a:r>
            <a:r>
              <a:rPr lang="en-US" dirty="0" err="1" smtClean="0"/>
              <a:t>hypotheis</a:t>
            </a:r>
            <a:r>
              <a:rPr lang="en-US" dirty="0" smtClean="0"/>
              <a:t> </a:t>
            </a:r>
            <a:r>
              <a:rPr lang="en-US" dirty="0" err="1" smtClean="0"/>
              <a:t>expectthe</a:t>
            </a:r>
            <a:r>
              <a:rPr lang="en-US" dirty="0" smtClean="0"/>
              <a:t> one proposed to be proved.</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err="1" smtClean="0">
                <a:latin typeface="Albertus" pitchFamily="34" charset="0"/>
              </a:rPr>
              <a:t>Priyadharshani</a:t>
            </a:r>
            <a:r>
              <a:rPr lang="en-US" b="1" dirty="0" smtClean="0">
                <a:latin typeface="Albertus" pitchFamily="34" charset="0"/>
              </a:rPr>
              <a:t> </a:t>
            </a:r>
            <a:r>
              <a:rPr lang="en-US" b="1" dirty="0" err="1" smtClean="0">
                <a:latin typeface="Albertus" pitchFamily="34" charset="0"/>
              </a:rPr>
              <a:t>Matto</a:t>
            </a:r>
            <a:r>
              <a:rPr lang="en-US" b="1" dirty="0" smtClean="0">
                <a:latin typeface="Albertus" pitchFamily="34" charset="0"/>
              </a:rPr>
              <a:t> case</a:t>
            </a:r>
            <a:endParaRPr lang="en-US" dirty="0">
              <a:latin typeface="Albertus" pitchFamily="34" charset="0"/>
            </a:endParaRPr>
          </a:p>
        </p:txBody>
      </p:sp>
      <p:sp>
        <p:nvSpPr>
          <p:cNvPr id="3" name="Content Placeholder 2"/>
          <p:cNvSpPr>
            <a:spLocks noGrp="1"/>
          </p:cNvSpPr>
          <p:nvPr>
            <p:ph idx="1"/>
          </p:nvPr>
        </p:nvSpPr>
        <p:spPr/>
        <p:txBody>
          <a:bodyPr>
            <a:normAutofit fontScale="70000" lnSpcReduction="20000"/>
          </a:bodyPr>
          <a:lstStyle/>
          <a:p>
            <a:r>
              <a:rPr lang="en-US" b="1" dirty="0" smtClean="0"/>
              <a:t>'That I know the defendant is guilty, my hands are tied. As a judge, I can only go by the evidence provided by the investigative agencies.' </a:t>
            </a:r>
            <a:r>
              <a:rPr lang="en-US" dirty="0" smtClean="0"/>
              <a:t>These were the words of Additional Sessions Judge G P </a:t>
            </a:r>
            <a:r>
              <a:rPr lang="en-US" dirty="0" err="1" smtClean="0"/>
              <a:t>Thareja</a:t>
            </a:r>
            <a:r>
              <a:rPr lang="en-US" dirty="0" smtClean="0"/>
              <a:t>, who acquitted </a:t>
            </a:r>
            <a:r>
              <a:rPr lang="en-US" dirty="0" err="1" smtClean="0"/>
              <a:t>Santosh</a:t>
            </a:r>
            <a:r>
              <a:rPr lang="en-US" dirty="0" smtClean="0"/>
              <a:t> Kumar Singh, Delhi University law student who committed rape and murder of </a:t>
            </a:r>
            <a:r>
              <a:rPr lang="en-US" dirty="0" err="1" smtClean="0"/>
              <a:t>Priyadharshani</a:t>
            </a:r>
            <a:r>
              <a:rPr lang="en-US" dirty="0" smtClean="0"/>
              <a:t> </a:t>
            </a:r>
            <a:r>
              <a:rPr lang="en-US" dirty="0" err="1" smtClean="0"/>
              <a:t>Matto</a:t>
            </a:r>
            <a:r>
              <a:rPr lang="en-US" dirty="0" smtClean="0"/>
              <a:t>. But However the Delhi High court said that the overall analysis of the circumstances proved beyond doubt and the evidence is unimpeachable that Singh has committed rape and murder. "We are of the view to convict him (Singh) under section 302 (murder) and 376 (rape) of the Indian Penal Code," the Bench said. </a:t>
            </a:r>
            <a:r>
              <a:rPr lang="en-US" b="1" dirty="0" smtClean="0"/>
              <a:t>The Court observed that the trial court verdict was "perverse" and shocked the judicial conscience. The court said the evidence was incompatible with Singh's plea of innocence and "we held him guilty of the offence he committed".</a:t>
            </a:r>
            <a:endParaRPr lang="en-US"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lbertus" pitchFamily="34" charset="0"/>
              </a:rPr>
              <a:t>last seen Theory</a:t>
            </a:r>
            <a:endParaRPr lang="en-US" dirty="0">
              <a:latin typeface="Albertus" pitchFamily="34" charset="0"/>
            </a:endParaRPr>
          </a:p>
        </p:txBody>
      </p:sp>
      <p:sp>
        <p:nvSpPr>
          <p:cNvPr id="3" name="Content Placeholder 2"/>
          <p:cNvSpPr>
            <a:spLocks noGrp="1"/>
          </p:cNvSpPr>
          <p:nvPr>
            <p:ph idx="1"/>
          </p:nvPr>
        </p:nvSpPr>
        <p:spPr/>
        <p:txBody>
          <a:bodyPr>
            <a:normAutofit fontScale="55000" lnSpcReduction="20000"/>
          </a:bodyPr>
          <a:lstStyle/>
          <a:p>
            <a:r>
              <a:rPr lang="en-US" i="1" dirty="0" smtClean="0"/>
              <a:t>I</a:t>
            </a:r>
            <a:r>
              <a:rPr lang="en-US" dirty="0" smtClean="0"/>
              <a:t>n </a:t>
            </a:r>
            <a:r>
              <a:rPr lang="en-US" b="1" i="1" dirty="0" smtClean="0"/>
              <a:t>State of Rajasthan </a:t>
            </a:r>
            <a:r>
              <a:rPr lang="en-US" b="1" dirty="0" smtClean="0"/>
              <a:t>vs. </a:t>
            </a:r>
            <a:r>
              <a:rPr lang="en-US" b="1" i="1" dirty="0" err="1" smtClean="0"/>
              <a:t>Kashi</a:t>
            </a:r>
            <a:r>
              <a:rPr lang="en-US" b="1" i="1" dirty="0" smtClean="0"/>
              <a:t> Ram, (2006) 12 SCC 254, </a:t>
            </a:r>
            <a:r>
              <a:rPr lang="en-US" dirty="0" smtClean="0"/>
              <a:t>this Court held as under:-</a:t>
            </a:r>
          </a:p>
          <a:p>
            <a:r>
              <a:rPr lang="en-US" b="1" dirty="0" smtClean="0"/>
              <a:t>“23. </a:t>
            </a:r>
            <a:r>
              <a:rPr lang="en-US" dirty="0" smtClean="0"/>
              <a:t>It is not necessary to multiply with authorities. The principle is well settled. The provisions of </a:t>
            </a:r>
            <a:r>
              <a:rPr lang="en-US" b="1" dirty="0" smtClean="0"/>
              <a:t>Section 106 of the Evidence Act itself are unambiguous and </a:t>
            </a:r>
            <a:r>
              <a:rPr lang="en-US" b="1" dirty="0" err="1" smtClean="0"/>
              <a:t>categoric</a:t>
            </a:r>
            <a:r>
              <a:rPr lang="en-US" b="1" dirty="0" smtClean="0"/>
              <a:t> in laying down that when any fact is especially within the knowledge of a person, the burden of proving that fact is upon him. </a:t>
            </a:r>
            <a:r>
              <a:rPr lang="en-US" dirty="0" smtClean="0"/>
              <a:t>Thus, if a person is last seen with the deceased, he must offer an explanation as to how and when he parted company. He must furnish an explanation which appears to the court to be probable and satisfactory. If he does so he must be held to have discharged his burden. If he fails to offer an explanation on the basis of facts within his special knowledge, he fails to discharge the burden cast upon him by Section 106 of the Evidence Act. In a case resting on circumstantial evidence if the </a:t>
            </a:r>
            <a:r>
              <a:rPr lang="en-US" b="1" dirty="0" smtClean="0"/>
              <a:t>accused fails to offer a reasonable explanation in discharge of the burden placed on him, that itself provides an additional link in the chain of circumstances proved against him</a:t>
            </a:r>
            <a:r>
              <a:rPr lang="en-US" dirty="0" smtClean="0"/>
              <a:t>. Section 106 does not shift the burden of proof in a criminal trial, which is always upon the prosecution. It lays down the rule that when the accused does not throw any light upon facts which are specially within his knowledge and which could not support any theory or hypothesis compatible with his innocence, the court can consider his failure to adduce any explanation, as an additional link which completes the chain.</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Albertus" pitchFamily="34" charset="0"/>
              </a:rPr>
              <a:t>fact otherwise doubtful may be inferred from certain other proved facts</a:t>
            </a:r>
            <a:endParaRPr lang="en-US" dirty="0">
              <a:latin typeface="Albertus" pitchFamily="34" charset="0"/>
            </a:endParaRPr>
          </a:p>
        </p:txBody>
      </p:sp>
      <p:sp>
        <p:nvSpPr>
          <p:cNvPr id="3" name="Content Placeholder 2"/>
          <p:cNvSpPr>
            <a:spLocks noGrp="1"/>
          </p:cNvSpPr>
          <p:nvPr>
            <p:ph idx="1"/>
          </p:nvPr>
        </p:nvSpPr>
        <p:spPr/>
        <p:txBody>
          <a:bodyPr>
            <a:normAutofit fontScale="92500" lnSpcReduction="20000"/>
          </a:bodyPr>
          <a:lstStyle/>
          <a:p>
            <a:r>
              <a:rPr lang="en-US" dirty="0" smtClean="0"/>
              <a:t>Their Lordships of the </a:t>
            </a:r>
            <a:r>
              <a:rPr lang="en-US" dirty="0" err="1" smtClean="0"/>
              <a:t>Hon’ble</a:t>
            </a:r>
            <a:r>
              <a:rPr lang="en-US" dirty="0" smtClean="0"/>
              <a:t> Supreme Court in </a:t>
            </a:r>
            <a:r>
              <a:rPr lang="en-US" b="1" dirty="0" err="1" smtClean="0"/>
              <a:t>Tulshiram</a:t>
            </a:r>
            <a:r>
              <a:rPr lang="en-US" b="1" dirty="0" smtClean="0"/>
              <a:t> </a:t>
            </a:r>
            <a:r>
              <a:rPr lang="en-US" b="1" dirty="0" err="1" smtClean="0"/>
              <a:t>Sahadu</a:t>
            </a:r>
            <a:r>
              <a:rPr lang="en-US" b="1" dirty="0" smtClean="0"/>
              <a:t> </a:t>
            </a:r>
            <a:r>
              <a:rPr lang="en-US" b="1" dirty="0" err="1" smtClean="0"/>
              <a:t>Suryawanshi</a:t>
            </a:r>
            <a:r>
              <a:rPr lang="en-US" b="1" dirty="0" smtClean="0"/>
              <a:t> and another Vs. State of Maharashtra(2012) 10 SCC 373 </a:t>
            </a:r>
            <a:r>
              <a:rPr lang="en-US" dirty="0" smtClean="0"/>
              <a:t>have </a:t>
            </a:r>
            <a:r>
              <a:rPr lang="en-US" b="1" dirty="0" smtClean="0"/>
              <a:t>held</a:t>
            </a:r>
            <a:r>
              <a:rPr lang="en-US" dirty="0" smtClean="0"/>
              <a:t> that a fact otherwise doubtful may be inferred from certain other proved facts. When inferring the existence of a fact from other set of proved facts, the Court exercises a process of reasoning and reaches a logical conclusion as to the most probable position. The principles embodied in Section 106 of the Evidence Act can also be utilized.</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Albertus" pitchFamily="34" charset="0"/>
                <a:hlinkClick r:id="rId2"/>
              </a:rPr>
              <a:t>Inspector of Police, Tamil Nadu v. John David</a:t>
            </a:r>
            <a:endParaRPr lang="en-US" dirty="0">
              <a:latin typeface="Albertus" pitchFamily="34" charset="0"/>
            </a:endParaRPr>
          </a:p>
        </p:txBody>
      </p:sp>
      <p:sp>
        <p:nvSpPr>
          <p:cNvPr id="3" name="Content Placeholder 2"/>
          <p:cNvSpPr>
            <a:spLocks noGrp="1"/>
          </p:cNvSpPr>
          <p:nvPr>
            <p:ph idx="1"/>
          </p:nvPr>
        </p:nvSpPr>
        <p:spPr>
          <a:xfrm>
            <a:off x="0" y="1554162"/>
            <a:ext cx="8991600" cy="5151438"/>
          </a:xfrm>
        </p:spPr>
        <p:txBody>
          <a:bodyPr>
            <a:normAutofit fontScale="62500" lnSpcReduction="20000"/>
          </a:bodyPr>
          <a:lstStyle/>
          <a:p>
            <a:r>
              <a:rPr lang="en-US" dirty="0" smtClean="0"/>
              <a:t>Every incriminating circumstance must be clearly established by reliable and clinching evidence and the circumstances so proved must form a chain of events from which the only irresistible conclusion that could be drawn is the guilt of the accused and that no other hypothesis against the guilt is possible. </a:t>
            </a:r>
          </a:p>
          <a:p>
            <a:r>
              <a:rPr lang="en-US" b="1" dirty="0" smtClean="0"/>
              <a:t>This Court has clearly sounded a note of caution that in a case depending largely upon circumstantial evidence, there is always a danger that conjecture or suspicion may take the place of legal proof. </a:t>
            </a:r>
          </a:p>
          <a:p>
            <a:r>
              <a:rPr lang="en-US" dirty="0" smtClean="0"/>
              <a:t>The Court must satisfy itself that various circumstances in the chain of events have been established clearly and such completed chain of events must be such as to rule out a reasonable likelihood of the innocence of the accused. It has also been indicated that when the important link goes, the chain of circumstances gets snapped and the other circumstances cannot in any manner, establish the guilt of the accused beyond all reasonable doubts. </a:t>
            </a:r>
          </a:p>
          <a:p>
            <a:r>
              <a:rPr lang="en-US" dirty="0" smtClean="0"/>
              <a:t>It has been held that the Court has to be watchful and avoid the danger of allowing the suspicion to take the place of legal proof. It has been indicated by this Court that there is a long mental distance between 'may be true' and 'must be true' and the same divides conjectures from sure conclusions.</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err="1" smtClean="0"/>
              <a:t>K.Ramaraj</a:t>
            </a:r>
            <a:r>
              <a:rPr lang="en-US" b="1" dirty="0" smtClean="0"/>
              <a:t> </a:t>
            </a:r>
            <a:r>
              <a:rPr lang="en-US" b="1" dirty="0" err="1" smtClean="0"/>
              <a:t>vs</a:t>
            </a:r>
            <a:r>
              <a:rPr lang="en-US" b="1" dirty="0" smtClean="0"/>
              <a:t> State</a:t>
            </a:r>
            <a:r>
              <a:rPr lang="en-US" dirty="0" smtClean="0"/>
              <a:t/>
            </a:r>
            <a:br>
              <a:rPr lang="en-US" dirty="0" smtClean="0"/>
            </a:br>
            <a:r>
              <a:rPr lang="en-US" b="1" dirty="0" smtClean="0"/>
              <a:t>By on 12 December, 2013</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62500" lnSpcReduction="20000"/>
          </a:bodyPr>
          <a:lstStyle/>
          <a:p>
            <a:r>
              <a:rPr lang="en-US" dirty="0" err="1" smtClean="0"/>
              <a:t>Lt.Col.Ramaraj</a:t>
            </a:r>
            <a:r>
              <a:rPr lang="en-US" dirty="0" smtClean="0"/>
              <a:t> retired from service and was living in the army quarters, D.No.11/4 in the first floor, Officers Enclave, Old Fort, Chennai. </a:t>
            </a:r>
          </a:p>
          <a:p>
            <a:r>
              <a:rPr lang="en-US" dirty="0" smtClean="0"/>
              <a:t>The deceased boy </a:t>
            </a:r>
            <a:r>
              <a:rPr lang="en-US" dirty="0" err="1" smtClean="0"/>
              <a:t>Dilshan</a:t>
            </a:r>
            <a:r>
              <a:rPr lang="en-US" dirty="0" smtClean="0"/>
              <a:t> is the son of </a:t>
            </a:r>
            <a:r>
              <a:rPr lang="en-US" dirty="0" err="1" smtClean="0"/>
              <a:t>Kalaivani</a:t>
            </a:r>
            <a:r>
              <a:rPr lang="en-US" dirty="0" smtClean="0"/>
              <a:t> and they lived on the opposite side of the Army Quarters in the hutments called </a:t>
            </a:r>
            <a:r>
              <a:rPr lang="en-US" dirty="0" err="1" smtClean="0"/>
              <a:t>Indira</a:t>
            </a:r>
            <a:r>
              <a:rPr lang="en-US" dirty="0" smtClean="0"/>
              <a:t> Nagar Colony. </a:t>
            </a:r>
          </a:p>
          <a:p>
            <a:r>
              <a:rPr lang="en-US" dirty="0" smtClean="0"/>
              <a:t>There are no eye witnesses in this case and the entire case hinges on circumstantial evidence.</a:t>
            </a:r>
          </a:p>
          <a:p>
            <a:r>
              <a:rPr lang="en-US" dirty="0" smtClean="0"/>
              <a:t>The Conduct Of The Appellant In Throwing The M.O. Into </a:t>
            </a:r>
            <a:r>
              <a:rPr lang="en-US" dirty="0" err="1" smtClean="0"/>
              <a:t>Coovum</a:t>
            </a:r>
            <a:r>
              <a:rPr lang="en-US" dirty="0" smtClean="0"/>
              <a:t> River</a:t>
            </a:r>
          </a:p>
          <a:p>
            <a:r>
              <a:rPr lang="en-US" dirty="0" smtClean="0"/>
              <a:t>Established through circumstantial evidence . The prosecution has satisfactorily established that the appellant was the owner of the weapon. The prosecution has also established that the weapon was retrieved from the </a:t>
            </a:r>
            <a:r>
              <a:rPr lang="en-US" dirty="0" err="1" smtClean="0"/>
              <a:t>Coovum</a:t>
            </a:r>
            <a:r>
              <a:rPr lang="en-US" dirty="0" smtClean="0"/>
              <a:t> river based on the disclosure statement of the appellant.</a:t>
            </a:r>
          </a:p>
          <a:p>
            <a:r>
              <a:rPr lang="en-US" dirty="0" smtClean="0"/>
              <a:t>The concept of 'proof beyond reasonable doubt' is relatable to the quality of evidence which prosecution should adduce in a criminal case.</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State By The Inspector Of Police </a:t>
            </a:r>
            <a:r>
              <a:rPr lang="en-US" b="1" dirty="0" err="1" smtClean="0"/>
              <a:t>vs</a:t>
            </a:r>
            <a:r>
              <a:rPr lang="en-US" b="1" dirty="0" smtClean="0"/>
              <a:t> </a:t>
            </a:r>
            <a:r>
              <a:rPr lang="en-US" b="1" dirty="0" err="1" smtClean="0"/>
              <a:t>Manoharan</a:t>
            </a:r>
            <a:r>
              <a:rPr lang="en-US" b="1" dirty="0" smtClean="0"/>
              <a:t> on 24 March, 2014</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Satiating his lust and sniffing out the life of two children.</a:t>
            </a:r>
          </a:p>
          <a:p>
            <a:r>
              <a:rPr lang="en-US" dirty="0" smtClean="0"/>
              <a:t>(</a:t>
            </a:r>
            <a:r>
              <a:rPr lang="en-US" dirty="0" err="1" smtClean="0"/>
              <a:t>i</a:t>
            </a:r>
            <a:r>
              <a:rPr lang="en-US" dirty="0" smtClean="0"/>
              <a:t>) The offence is one of rape of a minor and murder of two children; </a:t>
            </a:r>
          </a:p>
          <a:p>
            <a:r>
              <a:rPr lang="en-US" dirty="0" smtClean="0"/>
              <a:t>(ii) The hands of 'X' were tied behind and one after the other they have raped her; </a:t>
            </a:r>
          </a:p>
          <a:p>
            <a:r>
              <a:rPr lang="en-US" dirty="0" smtClean="0"/>
              <a:t>(iii) After committing rape, cow dung powder which contains </a:t>
            </a:r>
            <a:r>
              <a:rPr lang="en-US" dirty="0" err="1" smtClean="0"/>
              <a:t>auramine</a:t>
            </a:r>
            <a:r>
              <a:rPr lang="en-US" dirty="0" smtClean="0"/>
              <a:t> and which is normally used for committing suicide was purchased from a shop and milk was purchased from another shop. </a:t>
            </a:r>
          </a:p>
          <a:p>
            <a:r>
              <a:rPr lang="en-US" dirty="0" smtClean="0"/>
              <a:t>(iv) Thereafter, they mixed the cow dung powder and milk and filled it in a water bottle and gave it to the children. Both the children drank a little bit of it and spit the balance in the car. Then the accused </a:t>
            </a:r>
            <a:r>
              <a:rPr lang="en-US" dirty="0" err="1" smtClean="0"/>
              <a:t>realised</a:t>
            </a:r>
            <a:r>
              <a:rPr lang="en-US" dirty="0" smtClean="0"/>
              <a:t> that since the children had spit the milk mixed with poison, they may not die. They wanted to make sure that the children die and so they took the children to </a:t>
            </a:r>
            <a:r>
              <a:rPr lang="en-US" dirty="0" err="1" smtClean="0"/>
              <a:t>Deepalapatti</a:t>
            </a:r>
            <a:r>
              <a:rPr lang="en-US" dirty="0" smtClean="0"/>
              <a:t>, a secluded place in the outskirts of Coimbatore District, where the P.A.P. canal flows with gusto. </a:t>
            </a:r>
          </a:p>
          <a:p>
            <a:r>
              <a:rPr lang="en-US" dirty="0" smtClean="0"/>
              <a:t>(v) They pushed one child after the other and the body of the children were recovered several </a:t>
            </a:r>
            <a:r>
              <a:rPr lang="en-US" dirty="0" err="1" smtClean="0"/>
              <a:t>kilometres</a:t>
            </a:r>
            <a:r>
              <a:rPr lang="en-US" dirty="0" smtClean="0"/>
              <a:t> away in the canal. </a:t>
            </a:r>
            <a:r>
              <a:rPr lang="en-US" dirty="0" err="1" smtClean="0"/>
              <a:t>Manoharan</a:t>
            </a:r>
            <a:r>
              <a:rPr lang="en-US" dirty="0" smtClean="0"/>
              <a:t> pushed 'Y' and the body was recovered 12 km away from </a:t>
            </a:r>
            <a:r>
              <a:rPr lang="en-US" dirty="0" err="1" smtClean="0"/>
              <a:t>Deepalapatti</a:t>
            </a:r>
            <a:r>
              <a:rPr lang="en-US" dirty="0" smtClean="0"/>
              <a:t> two days later. Here both the victims were innocent, helpless and </a:t>
            </a:r>
            <a:r>
              <a:rPr lang="en-US" dirty="0" err="1" smtClean="0"/>
              <a:t>defenceless</a:t>
            </a:r>
            <a:r>
              <a:rPr lang="en-US" dirty="0" smtClean="0"/>
              <a:t> children.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err="1" smtClean="0"/>
              <a:t>Ujjagar</a:t>
            </a:r>
            <a:r>
              <a:rPr lang="en-US" b="1" dirty="0" smtClean="0"/>
              <a:t> Singh Vs. State of Punjab(2007) 13 SCC</a:t>
            </a:r>
            <a:endParaRPr lang="en-US" dirty="0"/>
          </a:p>
        </p:txBody>
      </p:sp>
      <p:sp>
        <p:nvSpPr>
          <p:cNvPr id="3" name="Content Placeholder 2"/>
          <p:cNvSpPr>
            <a:spLocks noGrp="1"/>
          </p:cNvSpPr>
          <p:nvPr>
            <p:ph idx="1"/>
          </p:nvPr>
        </p:nvSpPr>
        <p:spPr/>
        <p:txBody>
          <a:bodyPr/>
          <a:lstStyle/>
          <a:p>
            <a:r>
              <a:rPr lang="en-US" b="1" dirty="0" smtClean="0"/>
              <a:t>Held</a:t>
            </a:r>
            <a:r>
              <a:rPr lang="en-US" dirty="0" smtClean="0"/>
              <a:t> that while evaluating circumstantial evidence, whether a chain of evidence is complete or not would depend on the facts of each case emanating from the evidence and no universal yardstick should ever be attempted.</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u="sng" dirty="0" err="1" smtClean="0"/>
              <a:t>Gagan</a:t>
            </a:r>
            <a:r>
              <a:rPr lang="en-US" b="1" u="sng" dirty="0" smtClean="0"/>
              <a:t> </a:t>
            </a:r>
            <a:r>
              <a:rPr lang="en-US" b="1" u="sng" dirty="0" err="1" smtClean="0"/>
              <a:t>Kanojia</a:t>
            </a:r>
            <a:r>
              <a:rPr lang="en-US" b="1" u="sng" dirty="0" smtClean="0"/>
              <a:t> and another Vs. State of Punjab (2006) 13 SCC 516</a:t>
            </a:r>
            <a:endParaRPr lang="en-US" dirty="0"/>
          </a:p>
        </p:txBody>
      </p:sp>
      <p:sp>
        <p:nvSpPr>
          <p:cNvPr id="3" name="Content Placeholder 2"/>
          <p:cNvSpPr>
            <a:spLocks noGrp="1"/>
          </p:cNvSpPr>
          <p:nvPr>
            <p:ph idx="1"/>
          </p:nvPr>
        </p:nvSpPr>
        <p:spPr>
          <a:xfrm>
            <a:off x="0" y="1524000"/>
            <a:ext cx="8915400" cy="5075238"/>
          </a:xfrm>
        </p:spPr>
        <p:txBody>
          <a:bodyPr>
            <a:normAutofit fontScale="62500" lnSpcReduction="20000"/>
          </a:bodyPr>
          <a:lstStyle/>
          <a:p>
            <a:r>
              <a:rPr lang="en-US" dirty="0" smtClean="0"/>
              <a:t>The prosecution case is based on circumstantial evidence. Indisputably, charges can be proved on the basis of the circumstantial evidence, when direct evidence is not available. It is well-settled that in a case based on a circumstantial evidence, the prosecution must prove that within all human probabilities, the act must have been done by the accused. It is, however, necessary for the courts to remember that there is a long gap between may be true and must be true. Prosecution case is required to be covered by leading cogent, believable and credible evidence. Whereas the court must raise a presumption that the accused is innocent and in the event two views are possible, one indicating to his guilt of the accused and the other to his innocence, the </a:t>
            </a:r>
            <a:r>
              <a:rPr lang="en-US" dirty="0" err="1" smtClean="0"/>
              <a:t>defence</a:t>
            </a:r>
            <a:r>
              <a:rPr lang="en-US" dirty="0" smtClean="0"/>
              <a:t> available to the accused should be accepted, but at the same time, the court must not reject the evidence of the prosecution, proceeding on the basis that they are false, not trustworthy, unreliable and made on flimsy grounds or only on the basis of surmises and conjectures. The prosecution case, thus, must be judged in its entirety having regard to the totality of the circumstances. </a:t>
            </a:r>
            <a:r>
              <a:rPr lang="en-US" b="1" dirty="0" smtClean="0"/>
              <a:t>The approach of the court should be an integrated one and not truncated or isolated. The court should use the yardstick of probability and appreciate the intrinsic value of the evidence brought on records and analyze and assess the same objectively.</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858000"/>
          </a:xfrm>
        </p:spPr>
        <p:txBody>
          <a:bodyPr>
            <a:normAutofit/>
          </a:bodyPr>
          <a:lstStyle/>
          <a:p>
            <a:endParaRPr lang="en-US" sz="8000" dirty="0" smtClean="0">
              <a:latin typeface="Albertus" pitchFamily="34" charset="0"/>
            </a:endParaRPr>
          </a:p>
          <a:p>
            <a:pPr algn="ctr">
              <a:buNone/>
            </a:pPr>
            <a:endParaRPr lang="en-US" sz="8000" dirty="0" smtClean="0">
              <a:latin typeface="Albertus" pitchFamily="34" charset="0"/>
            </a:endParaRPr>
          </a:p>
          <a:p>
            <a:pPr algn="ctr">
              <a:buNone/>
            </a:pPr>
            <a:r>
              <a:rPr lang="en-US" sz="8000" dirty="0" smtClean="0">
                <a:latin typeface="Albertus" pitchFamily="34" charset="0"/>
              </a:rPr>
              <a:t>THANK YOU</a:t>
            </a:r>
            <a:endParaRPr lang="en-US" sz="8000" dirty="0">
              <a:latin typeface="Albertus"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Meaning of evidence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word ‘Evidence’ has been derived from the Latin word ‘</a:t>
            </a:r>
            <a:r>
              <a:rPr lang="en-US" dirty="0" err="1" smtClean="0"/>
              <a:t>evidere</a:t>
            </a:r>
            <a:r>
              <a:rPr lang="en-US" dirty="0" smtClean="0"/>
              <a:t>’ which implies to show distinctly, to make clear to view or sight, to discover clearly, to make plainly certain, to certain, to ascertain, to prove.</a:t>
            </a:r>
          </a:p>
          <a:p>
            <a:r>
              <a:rPr lang="en-US" dirty="0" smtClean="0"/>
              <a:t>According to </a:t>
            </a:r>
            <a:r>
              <a:rPr lang="en-US" i="1" dirty="0" smtClean="0"/>
              <a:t>Sir Blackstone</a:t>
            </a:r>
            <a:r>
              <a:rPr lang="en-US" dirty="0" smtClean="0"/>
              <a:t>, ‘Evidence’ signifies that which demonstrates, makes clear or ascertain the truth of the facts or points in issue either on one side or the other.</a:t>
            </a:r>
          </a:p>
          <a:p>
            <a:r>
              <a:rPr lang="en-US" dirty="0" smtClean="0"/>
              <a:t>According to </a:t>
            </a:r>
            <a:r>
              <a:rPr lang="en-US" i="1" dirty="0" smtClean="0"/>
              <a:t>Sir Taylor, </a:t>
            </a:r>
            <a:r>
              <a:rPr lang="en-US" dirty="0" smtClean="0"/>
              <a:t>Law of Evidence means through argument to prove or disprove any matter of fact. The truth of which is submitted to judicial investigation.</a:t>
            </a:r>
          </a:p>
          <a:p>
            <a:r>
              <a:rPr lang="en-US" dirty="0" smtClean="0"/>
              <a:t/>
            </a:r>
            <a:br>
              <a:rPr lang="en-US" dirty="0" smtClean="0"/>
            </a:br>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Evidence means and includes-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(1)   All the statements which the court permits or requires to be made before it by witnesses, in relation to matters of fact under enquiry; such statements are called Oral evidence;</a:t>
            </a:r>
          </a:p>
          <a:p>
            <a:r>
              <a:rPr lang="en-US" dirty="0" smtClean="0"/>
              <a:t>(2)    All the documents including electronic records produced for the inspection of the court; such documents are called documentary evidence;</a:t>
            </a:r>
          </a:p>
          <a:p>
            <a:r>
              <a:rPr lang="en-US" dirty="0" smtClean="0"/>
              <a:t>The definition of Evidence given in this Act is very narrow because in this evidence comes before the court by two means only-</a:t>
            </a:r>
          </a:p>
          <a:p>
            <a:r>
              <a:rPr lang="en-US" dirty="0" smtClean="0"/>
              <a:t>(1)   The statement of witnesses.</a:t>
            </a:r>
          </a:p>
          <a:p>
            <a:r>
              <a:rPr lang="en-US" dirty="0" smtClean="0"/>
              <a:t>(2)   Documents including electronic records.</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latin typeface="Times New Roman" pitchFamily="18" charset="0"/>
              <a:cs typeface="Times New Roman" pitchFamily="18" charset="0"/>
            </a:endParaRPr>
          </a:p>
          <a:p>
            <a:pPr algn="ctr"/>
            <a:r>
              <a:rPr lang="en-US" dirty="0" smtClean="0">
                <a:latin typeface="Times New Roman" pitchFamily="18" charset="0"/>
                <a:cs typeface="Times New Roman" pitchFamily="18" charset="0"/>
              </a:rPr>
              <a:t>“Circumstantial evidence is a very tricky thing,” answered Holmes thoughtfully.</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lbertus" pitchFamily="34" charset="0"/>
              </a:rPr>
              <a:t>EVIDENCE- DIRECT EVIDENCE</a:t>
            </a:r>
            <a:endParaRPr lang="en-US" dirty="0">
              <a:latin typeface="Albertus" pitchFamily="34" charset="0"/>
            </a:endParaRPr>
          </a:p>
        </p:txBody>
      </p:sp>
      <p:sp>
        <p:nvSpPr>
          <p:cNvPr id="3" name="Content Placeholder 2"/>
          <p:cNvSpPr>
            <a:spLocks noGrp="1"/>
          </p:cNvSpPr>
          <p:nvPr>
            <p:ph idx="1"/>
          </p:nvPr>
        </p:nvSpPr>
        <p:spPr/>
        <p:txBody>
          <a:bodyPr>
            <a:normAutofit/>
          </a:bodyPr>
          <a:lstStyle/>
          <a:p>
            <a:r>
              <a:rPr lang="en-US" dirty="0" smtClean="0"/>
              <a:t>Direct evidence is evidence of a fact based on a witness's personal knowledge or observation of that fact. A person's guilt of a charged crime may be proven by direct evidence if, standing alone, that evidence satisfies a judge beyond a reasonable doubt of the person's guilt of that crime.</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lbertus" pitchFamily="34" charset="0"/>
              </a:rPr>
              <a:t>CIRCUMSTANSTIAL EVIDENCE</a:t>
            </a:r>
            <a:endParaRPr lang="en-US" dirty="0">
              <a:latin typeface="Albertus" pitchFamily="34" charset="0"/>
            </a:endParaRPr>
          </a:p>
        </p:txBody>
      </p:sp>
      <p:sp>
        <p:nvSpPr>
          <p:cNvPr id="3" name="Content Placeholder 2"/>
          <p:cNvSpPr>
            <a:spLocks noGrp="1"/>
          </p:cNvSpPr>
          <p:nvPr>
            <p:ph idx="1"/>
          </p:nvPr>
        </p:nvSpPr>
        <p:spPr/>
        <p:txBody>
          <a:bodyPr>
            <a:normAutofit fontScale="85000" lnSpcReduction="20000"/>
          </a:bodyPr>
          <a:lstStyle/>
          <a:p>
            <a:r>
              <a:rPr lang="en-US" dirty="0" smtClean="0"/>
              <a:t>Circumstantial evidence is direct evidence of a fact from which a person may reasonably infer the existence or nonexistence of another fact. A person's guilt of a charged crime may be proven by circumstantial evidence, if that evidence, while not directly establishing guilt, gives rise to an inference of guilt beyond a reasonable doubt.</a:t>
            </a:r>
          </a:p>
          <a:p>
            <a:r>
              <a:rPr lang="en-US" dirty="0" smtClean="0"/>
              <a:t> </a:t>
            </a:r>
            <a:r>
              <a:rPr lang="en-US" b="1" dirty="0" smtClean="0"/>
              <a:t>Circumstantial evidence is evidence of circumstances which can be relied upon not as proving a fact directly but instead as pointing to its existence.</a:t>
            </a:r>
          </a:p>
          <a:p>
            <a:r>
              <a:rPr lang="en-US" dirty="0" smtClean="0"/>
              <a:t>Circumstantial evidence is based largely on inference and uses </a:t>
            </a:r>
            <a:r>
              <a:rPr lang="en-US" b="1" dirty="0" smtClean="0"/>
              <a:t>inductive reasoning</a:t>
            </a:r>
            <a:r>
              <a:rPr lang="en-US" dirty="0" smtClean="0"/>
              <a:t>.</a:t>
            </a:r>
          </a:p>
          <a:p>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Albertus" pitchFamily="34" charset="0"/>
              </a:rPr>
              <a:t>EXAMPLE OF CIRCUMSTANSTIAL EVIDENCE</a:t>
            </a:r>
            <a:endParaRPr lang="en-US" dirty="0">
              <a:latin typeface="Albertus" pitchFamily="34" charset="0"/>
            </a:endParaRPr>
          </a:p>
        </p:txBody>
      </p:sp>
      <p:sp>
        <p:nvSpPr>
          <p:cNvPr id="3" name="Content Placeholder 2"/>
          <p:cNvSpPr>
            <a:spLocks noGrp="1"/>
          </p:cNvSpPr>
          <p:nvPr>
            <p:ph idx="1"/>
          </p:nvPr>
        </p:nvSpPr>
        <p:spPr/>
        <p:txBody>
          <a:bodyPr/>
          <a:lstStyle/>
          <a:p>
            <a:r>
              <a:rPr lang="en-US" dirty="0" smtClean="0"/>
              <a:t>X is suing his wife, Y, for a divorce, claiming she is having an affair with Z. Z's fingerprints are found on a book in X and Y's bedroom. A judge may infer that Z was in the bedroom. The fingerprints are circumstantial evidence of Z's presence in the bedroom.</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184</TotalTime>
  <Words>3518</Words>
  <Application>Microsoft Office PowerPoint</Application>
  <PresentationFormat>On-screen Show (4:3)</PresentationFormat>
  <Paragraphs>129</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Trek</vt:lpstr>
      <vt:lpstr>Slide 1</vt:lpstr>
      <vt:lpstr>CIRCUMSTANTIAL EVIDENCE</vt:lpstr>
      <vt:lpstr>Slide 3</vt:lpstr>
      <vt:lpstr>Meaning of evidence</vt:lpstr>
      <vt:lpstr>Evidence means and includes-</vt:lpstr>
      <vt:lpstr>Slide 6</vt:lpstr>
      <vt:lpstr>EVIDENCE- DIRECT EVIDENCE</vt:lpstr>
      <vt:lpstr>CIRCUMSTANSTIAL EVIDENCE</vt:lpstr>
      <vt:lpstr>EXAMPLE OF CIRCUMSTANSTIAL EVIDENCE</vt:lpstr>
      <vt:lpstr>Circumstantial evidence- Complex</vt:lpstr>
      <vt:lpstr>crimes scene investigations</vt:lpstr>
      <vt:lpstr>Weight of circumstanstial evidence</vt:lpstr>
      <vt:lpstr>five golden principles of circumstantial evidence</vt:lpstr>
      <vt:lpstr>Principle of circumstantial evidence as laid down by SC </vt:lpstr>
      <vt:lpstr>Padala Veera Reddy v. State of Andhra Pradesh, (1989) Supp (2) SCC 706  </vt:lpstr>
      <vt:lpstr>C. Chenga Reddy v. State of A.P. (1996) 10 SCC 193</vt:lpstr>
      <vt:lpstr>Trimukh Maroti Kirkan vs. State of Maharashtra, (2006) 10 SCC 681</vt:lpstr>
      <vt:lpstr>Nizam Vs. State of Rajasthan dated September 4, 2015</vt:lpstr>
      <vt:lpstr>The same principles were reiterated in</vt:lpstr>
      <vt:lpstr>Rohtash Kumar vs State Of Haryana [(2013) 14 SCC 434]</vt:lpstr>
      <vt:lpstr>Burden of proof and circumstantial evidence</vt:lpstr>
      <vt:lpstr>State of Rajasthan Vs. Thakur Singh (2014) 12 Scc 211</vt:lpstr>
      <vt:lpstr>Circumstantial evidence &amp; corroboration</vt:lpstr>
      <vt:lpstr>CIRCUMSTANTIAL EVIDENCE &amp; EXTRA JUDICIAL CONFESSION</vt:lpstr>
      <vt:lpstr>CIRCUMSTANTIAL EVIDENCE &amp; SECTION 313 OF crpc</vt:lpstr>
      <vt:lpstr>Slide 26</vt:lpstr>
      <vt:lpstr>Circumstantial Evidence: Soul Basis Of Conviction </vt:lpstr>
      <vt:lpstr>Slide 28</vt:lpstr>
      <vt:lpstr>Slide 29</vt:lpstr>
      <vt:lpstr>Slide 30</vt:lpstr>
      <vt:lpstr>Priyadharshani Matto case</vt:lpstr>
      <vt:lpstr>last seen Theory</vt:lpstr>
      <vt:lpstr>fact otherwise doubtful may be inferred from certain other proved facts</vt:lpstr>
      <vt:lpstr>Inspector of Police, Tamil Nadu v. John David</vt:lpstr>
      <vt:lpstr>K.Ramaraj vs State By on 12 December, 2013 </vt:lpstr>
      <vt:lpstr>State By The Inspector Of Police vs Manoharan on 24 March, 2014 </vt:lpstr>
      <vt:lpstr>Ujjagar Singh Vs. State of Punjab(2007) 13 SCC</vt:lpstr>
      <vt:lpstr>Gagan Kanojia and another Vs. State of Punjab (2006) 13 SCC 516</vt:lpstr>
      <vt:lpstr>Slide 39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CIRCUMSTANTIAL EVIDENCE</dc:title>
  <dc:creator>HP</dc:creator>
  <cp:lastModifiedBy> </cp:lastModifiedBy>
  <cp:revision>24</cp:revision>
  <dcterms:created xsi:type="dcterms:W3CDTF">2006-08-16T00:00:00Z</dcterms:created>
  <dcterms:modified xsi:type="dcterms:W3CDTF">2016-03-26T08:36:59Z</dcterms:modified>
</cp:coreProperties>
</file>